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86" r:id="rId9"/>
    <p:sldId id="266" r:id="rId10"/>
    <p:sldId id="267" r:id="rId11"/>
    <p:sldId id="269" r:id="rId12"/>
    <p:sldId id="279" r:id="rId13"/>
    <p:sldId id="287" r:id="rId14"/>
    <p:sldId id="289" r:id="rId15"/>
    <p:sldId id="288" r:id="rId16"/>
    <p:sldId id="290" r:id="rId17"/>
    <p:sldId id="281" r:id="rId18"/>
    <p:sldId id="282" r:id="rId19"/>
    <p:sldId id="283" r:id="rId20"/>
    <p:sldId id="284" r:id="rId21"/>
    <p:sldId id="285" r:id="rId22"/>
    <p:sldId id="276" r:id="rId23"/>
    <p:sldId id="280" r:id="rId24"/>
    <p:sldId id="270" r:id="rId25"/>
    <p:sldId id="272" r:id="rId26"/>
    <p:sldId id="271" r:id="rId27"/>
    <p:sldId id="273" r:id="rId28"/>
    <p:sldId id="275" r:id="rId29"/>
    <p:sldId id="278" r:id="rId30"/>
    <p:sldId id="274" r:id="rId31"/>
    <p:sldId id="257" r:id="rId32"/>
  </p:sldIdLst>
  <p:sldSz cx="12192000" cy="6858000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Black" panose="02000000000000000000" pitchFamily="2" charset="0"/>
      <p:bold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FF0000"/>
    <a:srgbClr val="23BB68"/>
    <a:srgbClr val="00A2E2"/>
    <a:srgbClr val="0081B3"/>
    <a:srgbClr val="A1ACB0"/>
    <a:srgbClr val="565754"/>
    <a:srgbClr val="0F1A1A"/>
    <a:srgbClr val="2D3637"/>
    <a:srgbClr val="55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-1075" y="72"/>
      </p:cViewPr>
      <p:guideLst>
        <p:guide orient="horz" pos="792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45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45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82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37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9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01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5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1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7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6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15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8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3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4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39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00A2E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rgbClr val="00A2E2"/>
              </a:gs>
              <a:gs pos="0">
                <a:srgbClr val="00A2E2">
                  <a:lumMod val="85000"/>
                </a:srgbClr>
              </a:gs>
              <a:gs pos="15000">
                <a:srgbClr val="00A2E2"/>
              </a:gs>
              <a:gs pos="100000">
                <a:srgbClr val="00A2E2">
                  <a:lumMod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208267" y="817756"/>
            <a:ext cx="3965140" cy="2049780"/>
            <a:chOff x="4175760" y="815340"/>
            <a:chExt cx="3965140" cy="2049780"/>
          </a:xfrm>
        </p:grpSpPr>
        <p:sp>
          <p:nvSpPr>
            <p:cNvPr id="24" name="Block Arc 23"/>
            <p:cNvSpPr/>
            <p:nvPr/>
          </p:nvSpPr>
          <p:spPr>
            <a:xfrm rot="16200000">
              <a:off x="4175760" y="815340"/>
              <a:ext cx="2049780" cy="2049780"/>
            </a:xfrm>
            <a:prstGeom prst="blockArc">
              <a:avLst>
                <a:gd name="adj1" fmla="val 8019987"/>
                <a:gd name="adj2" fmla="val 2772298"/>
                <a:gd name="adj3" fmla="val 2064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4610100" y="1249679"/>
              <a:ext cx="1181100" cy="1181100"/>
            </a:xfrm>
            <a:prstGeom prst="blockArc">
              <a:avLst>
                <a:gd name="adj1" fmla="val 8019987"/>
                <a:gd name="adj2" fmla="val 2786593"/>
                <a:gd name="adj3" fmla="val 2549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71151" y="1485526"/>
              <a:ext cx="732894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++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19056" y="1447128"/>
              <a:ext cx="2521844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44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 Drink Up</a:t>
              </a:r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6357759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00A2E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A2E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00A2E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0"/>
            <a:ext cx="12192000" cy="3438995"/>
          </a:xfrm>
          <a:prstGeom prst="rect">
            <a:avLst/>
          </a:prstGeom>
          <a:gradFill flip="none" rotWithShape="1">
            <a:gsLst>
              <a:gs pos="85000">
                <a:srgbClr val="00A2E2"/>
              </a:gs>
              <a:gs pos="0">
                <a:srgbClr val="00A2E2">
                  <a:lumMod val="85000"/>
                </a:srgbClr>
              </a:gs>
              <a:gs pos="15000">
                <a:srgbClr val="00A2E2"/>
              </a:gs>
              <a:gs pos="100000">
                <a:srgbClr val="00A2E2">
                  <a:lumMod val="8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208267" y="817756"/>
            <a:ext cx="3753544" cy="2049780"/>
            <a:chOff x="4175760" y="815340"/>
            <a:chExt cx="3753544" cy="2049780"/>
          </a:xfrm>
        </p:grpSpPr>
        <p:sp>
          <p:nvSpPr>
            <p:cNvPr id="25" name="Block Arc 24"/>
            <p:cNvSpPr/>
            <p:nvPr/>
          </p:nvSpPr>
          <p:spPr>
            <a:xfrm rot="16200000">
              <a:off x="4175760" y="815340"/>
              <a:ext cx="2049780" cy="2049780"/>
            </a:xfrm>
            <a:prstGeom prst="blockArc">
              <a:avLst>
                <a:gd name="adj1" fmla="val 8019987"/>
                <a:gd name="adj2" fmla="val 2772298"/>
                <a:gd name="adj3" fmla="val 2064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Block Arc 25"/>
            <p:cNvSpPr/>
            <p:nvPr/>
          </p:nvSpPr>
          <p:spPr>
            <a:xfrm rot="16200000">
              <a:off x="4610100" y="1249679"/>
              <a:ext cx="1181100" cy="1181100"/>
            </a:xfrm>
            <a:prstGeom prst="blockArc">
              <a:avLst>
                <a:gd name="adj1" fmla="val 8019987"/>
                <a:gd name="adj2" fmla="val 2786593"/>
                <a:gd name="adj3" fmla="val 2549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71151" y="1485526"/>
              <a:ext cx="732894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++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19056" y="1447128"/>
              <a:ext cx="2310248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SIBERIA</a:t>
              </a: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6224171" y="2002925"/>
            <a:ext cx="12554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2019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910746" y="104266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233764" y="224852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8087501" y="38489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8521542" y="280581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2436125" y="195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152800" y="20644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9574188" y="161843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400" b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>
                  <a:lumMod val="75000"/>
                  <a:lumOff val="2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00A2E2">
                  <a:lumMod val="75000"/>
                </a:srgbClr>
              </a:gs>
              <a:gs pos="28000">
                <a:srgbClr val="00A2E2"/>
              </a:gs>
              <a:gs pos="100000">
                <a:srgbClr val="00A2E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00A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1EAD9-C205-4C1C-BA57-D5F66C068939}" type="datetime1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C++ Drink Up 2019. Know You Hardware: CPU Memory Hierarchy. Alexander Titov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videos/high-performance-computing-and/9781491967560" TargetMode="External"/><Relationship Id="rId7" Type="http://schemas.openxmlformats.org/officeDocument/2006/relationships/hyperlink" Target="https://software.intel.com/en-us/vtune" TargetMode="External"/><Relationship Id="rId2" Type="http://schemas.openxmlformats.org/officeDocument/2006/relationships/hyperlink" Target="https://www.intel.com/content/dam/www/public/us/en/documents/manuals/64-ia-32-architectures-optimization-manual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quick-bench.com/" TargetMode="External"/><Relationship Id="rId5" Type="http://schemas.openxmlformats.org/officeDocument/2006/relationships/hyperlink" Target="godbolt.org" TargetMode="External"/><Relationship Id="rId4" Type="http://schemas.openxmlformats.org/officeDocument/2006/relationships/hyperlink" Target="https://github.com/google/benchmark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alexander-titov-cp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 Your Hardware:</a:t>
            </a:r>
            <a:br>
              <a:rPr lang="en-US" dirty="0" smtClean="0"/>
            </a:br>
            <a:r>
              <a:rPr lang="en-US" dirty="0" smtClean="0"/>
              <a:t>CPU Memory Hierarchy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Hierarchy In Action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70" name="fetch response 3"/>
          <p:cNvSpPr/>
          <p:nvPr/>
        </p:nvSpPr>
        <p:spPr>
          <a:xfrm>
            <a:off x="2069423" y="3083078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tch response 3"/>
          <p:cNvSpPr/>
          <p:nvPr/>
        </p:nvSpPr>
        <p:spPr>
          <a:xfrm>
            <a:off x="4318053" y="3069347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etch response 3"/>
          <p:cNvSpPr/>
          <p:nvPr/>
        </p:nvSpPr>
        <p:spPr>
          <a:xfrm>
            <a:off x="6595065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etch response 3"/>
          <p:cNvSpPr/>
          <p:nvPr/>
        </p:nvSpPr>
        <p:spPr>
          <a:xfrm>
            <a:off x="8289318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78" name="Explosion 2 77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51686" y="1433762"/>
              <a:ext cx="45397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hit</a:t>
              </a:r>
            </a:p>
          </p:txBody>
        </p:sp>
      </p:grpSp>
      <p:sp>
        <p:nvSpPr>
          <p:cNvPr id="80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etch response 3"/>
          <p:cNvSpPr/>
          <p:nvPr/>
        </p:nvSpPr>
        <p:spPr>
          <a:xfrm>
            <a:off x="8213118" y="2900304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66367" y="5161063"/>
            <a:ext cx="9259266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Locality principle: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the same data is requested several times in a short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29243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1850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05013 -0.1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03 3.7037E-6 L 0.37174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2331 -0.0675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338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4 3.7037E-6 L 0.51133 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664 -0.02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2 3.7037E-6 L 0.64258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5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1459 C -3.125E-6 0.02107 0.0336 0.0294 0.06094 0.0294 L 0.12188 0.0294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45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0" grpId="5" animBg="1"/>
      <p:bldP spid="82" grpId="0" animBg="1"/>
      <p:bldP spid="82" grpId="1" animBg="1"/>
      <p:bldP spid="82" grpId="2" animBg="1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5812903" y="2361591"/>
            <a:ext cx="1747253" cy="1789686"/>
          </a:xfrm>
          <a:prstGeom prst="roundRect">
            <a:avLst>
              <a:gd name="adj" fmla="val 8712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5804379" y="2345663"/>
            <a:ext cx="1747253" cy="2667332"/>
          </a:xfrm>
          <a:prstGeom prst="roundRect">
            <a:avLst>
              <a:gd name="adj" fmla="val 8712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 rot="5400000">
            <a:off x="6768963" y="2675385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66421" y="2264801"/>
            <a:ext cx="1995620" cy="287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Defining Cache Hierarchy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10930293" cy="4363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Benchmarks structure: 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5668409" y="5141155"/>
            <a:ext cx="13516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enchmark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834848" y="1895469"/>
            <a:ext cx="922421" cy="369332"/>
            <a:chOff x="5834848" y="1895469"/>
            <a:chExt cx="922421" cy="369332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834848" y="2248871"/>
              <a:ext cx="9224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035547" y="1895469"/>
              <a:ext cx="5982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34668" y="2430119"/>
            <a:ext cx="669191" cy="2470426"/>
            <a:chOff x="4555902" y="2204395"/>
            <a:chExt cx="669191" cy="2470426"/>
          </a:xfrm>
        </p:grpSpPr>
        <p:sp>
          <p:nvSpPr>
            <p:cNvPr id="99" name="Rounded Rectangle 98"/>
            <p:cNvSpPr/>
            <p:nvPr/>
          </p:nvSpPr>
          <p:spPr>
            <a:xfrm>
              <a:off x="4555902" y="2204395"/>
              <a:ext cx="608973" cy="247042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99"/>
            <p:cNvSpPr/>
            <p:nvPr/>
          </p:nvSpPr>
          <p:spPr>
            <a:xfrm>
              <a:off x="5104656" y="3404552"/>
              <a:ext cx="120437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5919197" y="256056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5919197" y="28082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919197" y="305593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5919197" y="3303621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5919197" y="3551307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5919197" y="379899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5919197" y="404667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5919197" y="429436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5919197" y="4542051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10062025" y="3902426"/>
            <a:ext cx="6399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204481" y="2560563"/>
            <a:ext cx="461940" cy="2206571"/>
            <a:chOff x="5204481" y="2560563"/>
            <a:chExt cx="461940" cy="2206571"/>
          </a:xfrm>
        </p:grpSpPr>
        <p:cxnSp>
          <p:nvCxnSpPr>
            <p:cNvPr id="104" name="Straight Arrow Connector 103"/>
            <p:cNvCxnSpPr/>
            <p:nvPr/>
          </p:nvCxnSpPr>
          <p:spPr>
            <a:xfrm flipV="1">
              <a:off x="5666421" y="2560563"/>
              <a:ext cx="0" cy="220657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 rot="16200000">
              <a:off x="4353447" y="3484633"/>
              <a:ext cx="20714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adjacent  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requests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1467" y="2430119"/>
            <a:ext cx="1542410" cy="1666081"/>
            <a:chOff x="1441467" y="2430119"/>
            <a:chExt cx="1542410" cy="1666081"/>
          </a:xfrm>
        </p:grpSpPr>
        <p:grpSp>
          <p:nvGrpSpPr>
            <p:cNvPr id="30" name="Group 29"/>
            <p:cNvGrpSpPr/>
            <p:nvPr/>
          </p:nvGrpSpPr>
          <p:grpSpPr>
            <a:xfrm>
              <a:off x="1739365" y="2430119"/>
              <a:ext cx="1081877" cy="1221407"/>
              <a:chOff x="2412030" y="2231114"/>
              <a:chExt cx="1081877" cy="1221407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824715" y="2231114"/>
                <a:ext cx="669192" cy="1221407"/>
                <a:chOff x="3867473" y="2061850"/>
                <a:chExt cx="816062" cy="1221407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3867473" y="2061850"/>
                  <a:ext cx="742627" cy="1221407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30"/>
                <p:cNvSpPr/>
                <p:nvPr/>
              </p:nvSpPr>
              <p:spPr>
                <a:xfrm>
                  <a:off x="4536665" y="2572430"/>
                  <a:ext cx="146870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ounded Rectangle 44"/>
              <p:cNvSpPr/>
              <p:nvPr/>
            </p:nvSpPr>
            <p:spPr>
              <a:xfrm>
                <a:off x="2412030" y="23664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412030" y="26140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412030" y="286177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12030" y="310946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1441467" y="3726868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1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79195" y="2430119"/>
            <a:ext cx="1542410" cy="2498029"/>
            <a:chOff x="3479195" y="2430119"/>
            <a:chExt cx="1542410" cy="2498029"/>
          </a:xfrm>
        </p:grpSpPr>
        <p:grpSp>
          <p:nvGrpSpPr>
            <p:cNvPr id="28" name="Group 27"/>
            <p:cNvGrpSpPr/>
            <p:nvPr/>
          </p:nvGrpSpPr>
          <p:grpSpPr>
            <a:xfrm>
              <a:off x="3734383" y="2430119"/>
              <a:ext cx="1040449" cy="2023826"/>
              <a:chOff x="4185834" y="2231114"/>
              <a:chExt cx="1040449" cy="202382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4555902" y="2231114"/>
                <a:ext cx="670381" cy="2023826"/>
                <a:chOff x="4555902" y="2204395"/>
                <a:chExt cx="670381" cy="2023826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4555902" y="2204395"/>
                  <a:ext cx="608973" cy="202382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Isosceles Triangle 96"/>
                <p:cNvSpPr/>
                <p:nvPr/>
              </p:nvSpPr>
              <p:spPr>
                <a:xfrm>
                  <a:off x="5105846" y="3166770"/>
                  <a:ext cx="120437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9" name="Rounded Rectangle 78"/>
              <p:cNvSpPr/>
              <p:nvPr/>
            </p:nvSpPr>
            <p:spPr>
              <a:xfrm>
                <a:off x="4185834" y="23664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4185834" y="26140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4185834" y="286177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4185834" y="310946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4185834" y="335714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4185834" y="360483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4185834" y="385251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3479195" y="4558816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2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806945" y="2430119"/>
            <a:ext cx="1542410" cy="3705058"/>
            <a:chOff x="7806945" y="2430119"/>
            <a:chExt cx="1542410" cy="3705058"/>
          </a:xfrm>
        </p:grpSpPr>
        <p:grpSp>
          <p:nvGrpSpPr>
            <p:cNvPr id="27" name="Group 26"/>
            <p:cNvGrpSpPr/>
            <p:nvPr/>
          </p:nvGrpSpPr>
          <p:grpSpPr>
            <a:xfrm>
              <a:off x="8043120" y="2430119"/>
              <a:ext cx="1113709" cy="3219450"/>
              <a:chOff x="8358441" y="2231114"/>
              <a:chExt cx="1113709" cy="3219450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8780673" y="2231114"/>
                <a:ext cx="691477" cy="3219450"/>
                <a:chOff x="1400908" y="2381250"/>
                <a:chExt cx="867087" cy="3219450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1400908" y="2381250"/>
                  <a:ext cx="793652" cy="321945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>
                  <a:off x="2121125" y="4060906"/>
                  <a:ext cx="146870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/>
              <p:cNvSpPr/>
              <p:nvPr/>
            </p:nvSpPr>
            <p:spPr>
              <a:xfrm>
                <a:off x="8358441" y="238742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8358441" y="263511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8358441" y="288280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8358441" y="313048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8358441" y="337817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8358441" y="362585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8358441" y="387354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8358441" y="412123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8358441" y="436891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8358441" y="46166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8358441" y="48642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8358441" y="5111976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806945" y="5765845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benchmark 4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6920504" y="5141155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72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8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6" grpId="0" animBg="1"/>
      <p:bldP spid="35" grpId="0" animBg="1"/>
      <p:bldP spid="35" grpId="1" animBg="1"/>
      <p:bldP spid="5" grpId="0" build="p"/>
      <p:bldP spid="92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0" grpId="2" animBg="1"/>
      <p:bldP spid="63" grpId="0" animBg="1"/>
      <p:bldP spid="63" grpId="2" animBg="1"/>
      <p:bldP spid="64" grpId="0" animBg="1"/>
      <p:bldP spid="64" grpId="2" animBg="1"/>
      <p:bldP spid="101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0" y="1266293"/>
            <a:ext cx="10650635" cy="493818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45217">
            <a:off x="3793349" y="3239210"/>
            <a:ext cx="3984718" cy="84070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intuition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70" y="1266293"/>
            <a:ext cx="10650635" cy="4938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Defining 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3501" y="6356349"/>
            <a:ext cx="10058400" cy="434975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C++ Drink Up 2019. Know You Hardware: CPU Memory Hierarchy. Alexander Titov</a:t>
            </a:r>
            <a:endParaRPr lang="en-US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6242 CPU, TDP 2.80GHz, Turbo 3.90Ghz</a:t>
            </a:r>
            <a:endParaRPr lang="en-US" sz="1600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2685" y="1508664"/>
            <a:ext cx="801823" cy="3977736"/>
            <a:chOff x="3892685" y="1508664"/>
            <a:chExt cx="801823" cy="397773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290647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92685" y="1508667"/>
              <a:ext cx="8018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32 KB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6240" y="1508664"/>
            <a:ext cx="718466" cy="3977736"/>
            <a:chOff x="6216240" y="1508664"/>
            <a:chExt cx="718466" cy="397773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575474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16240" y="1508667"/>
              <a:ext cx="71846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4223" y="1508664"/>
            <a:ext cx="848309" cy="3977736"/>
            <a:chOff x="8371223" y="1508664"/>
            <a:chExt cx="848309" cy="397773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798170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371223" y="1508667"/>
              <a:ext cx="84830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22 </a:t>
              </a:r>
              <a:r>
                <a:rPr lang="en-US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532492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L1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0913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L2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1MB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2607" y="2771834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L3 Cache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22MB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18788" y="2771834"/>
            <a:ext cx="1135246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Outside</a:t>
            </a:r>
          </a:p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2240" y="4150666"/>
            <a:ext cx="146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3771" y="4150666"/>
            <a:ext cx="145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60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28992" y="4150666"/>
            <a:ext cx="1224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 GB/s</a:t>
            </a:r>
          </a:p>
          <a:p>
            <a:pPr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 B/cycle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63852" y="4150666"/>
            <a:ext cx="129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GB/s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 </a:t>
            </a:r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B/cycle</a:t>
            </a:r>
          </a:p>
        </p:txBody>
      </p:sp>
    </p:spTree>
    <p:extLst>
      <p:ext uri="{BB962C8B-B14F-4D97-AF65-F5344CB8AC3E}">
        <p14:creationId xmlns:p14="http://schemas.microsoft.com/office/powerpoint/2010/main" val="3913883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24" grpId="0"/>
      <p:bldP spid="25" grpId="0"/>
      <p:bldP spid="26" grpId="0"/>
      <p:bldP spid="27" grpId="0"/>
      <p:bldP spid="10" grpId="0"/>
      <p:bldP spid="11" grpId="0"/>
      <p:bldP spid="1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692210" y="1891826"/>
            <a:ext cx="1951579" cy="2953344"/>
            <a:chOff x="9692210" y="1891826"/>
            <a:chExt cx="1951579" cy="2953344"/>
          </a:xfrm>
        </p:grpSpPr>
        <p:grpSp>
          <p:nvGrpSpPr>
            <p:cNvPr id="14" name="Group 13"/>
            <p:cNvGrpSpPr/>
            <p:nvPr/>
          </p:nvGrpSpPr>
          <p:grpSpPr>
            <a:xfrm>
              <a:off x="9692210" y="2519687"/>
              <a:ext cx="1951579" cy="2325483"/>
              <a:chOff x="8383046" y="2519687"/>
              <a:chExt cx="1951579" cy="232548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012592" y="1891826"/>
              <a:ext cx="1146468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~0.5 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</p:spTree>
    <p:extLst>
      <p:ext uri="{BB962C8B-B14F-4D97-AF65-F5344CB8AC3E}">
        <p14:creationId xmlns:p14="http://schemas.microsoft.com/office/powerpoint/2010/main" val="242137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1780" y="1202670"/>
            <a:ext cx="8444204" cy="4406382"/>
          </a:xfrm>
          <a:prstGeom prst="roundRect">
            <a:avLst>
              <a:gd name="adj" fmla="val 269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4755" y="135176"/>
            <a:ext cx="1951579" cy="165248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594313" y="2058196"/>
            <a:ext cx="1466850" cy="1811659"/>
            <a:chOff x="9594313" y="2058196"/>
            <a:chExt cx="1466850" cy="1811659"/>
          </a:xfrm>
        </p:grpSpPr>
        <p:sp>
          <p:nvSpPr>
            <p:cNvPr id="23" name="TextBox 22"/>
            <p:cNvSpPr txBox="1"/>
            <p:nvPr/>
          </p:nvSpPr>
          <p:spPr>
            <a:xfrm>
              <a:off x="9683470" y="2058196"/>
              <a:ext cx="1146468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2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~0.5 ns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9594313" y="2653335"/>
              <a:ext cx="1466850" cy="1216520"/>
              <a:chOff x="9517119" y="3523205"/>
              <a:chExt cx="1466850" cy="1216520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9606276" y="3523205"/>
                <a:ext cx="1280295" cy="1216520"/>
              </a:xfrm>
              <a:prstGeom prst="roundRect">
                <a:avLst>
                  <a:gd name="adj" fmla="val 6667"/>
                </a:avLst>
              </a:prstGeom>
              <a:gradFill>
                <a:gsLst>
                  <a:gs pos="0">
                    <a:srgbClr val="0081B3"/>
                  </a:gs>
                  <a:gs pos="50000">
                    <a:srgbClr val="00A2E2"/>
                  </a:gs>
                  <a:gs pos="99000">
                    <a:srgbClr val="00A2E2"/>
                  </a:gs>
                </a:gsLst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517119" y="3906452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657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eft-Right Arrow 28"/>
          <p:cNvSpPr/>
          <p:nvPr/>
        </p:nvSpPr>
        <p:spPr>
          <a:xfrm>
            <a:off x="4915501" y="1803006"/>
            <a:ext cx="185803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Multi-Core CPU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052220" y="3043695"/>
            <a:ext cx="220091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580559" y="1257301"/>
            <a:ext cx="2026510" cy="431438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30" name="Left-Right Arrow 29"/>
          <p:cNvSpPr/>
          <p:nvPr/>
        </p:nvSpPr>
        <p:spPr>
          <a:xfrm>
            <a:off x="6908316" y="1803985"/>
            <a:ext cx="2683553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211878" y="1261839"/>
            <a:ext cx="1312330" cy="1551017"/>
            <a:chOff x="6209782" y="2487065"/>
            <a:chExt cx="1312330" cy="1551017"/>
          </a:xfrm>
        </p:grpSpPr>
        <p:sp>
          <p:nvSpPr>
            <p:cNvPr id="17" name="Rounded Rectangle 16"/>
            <p:cNvSpPr/>
            <p:nvPr/>
          </p:nvSpPr>
          <p:spPr>
            <a:xfrm>
              <a:off x="6209782" y="2487065"/>
              <a:ext cx="1312330" cy="1551017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41168" y="2799930"/>
              <a:ext cx="11301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en-US" b="1" baseline="300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nd</a:t>
              </a:r>
              <a:endPara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level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112739" y="1598913"/>
            <a:ext cx="894124" cy="876869"/>
            <a:chOff x="8112739" y="2880124"/>
            <a:chExt cx="894124" cy="876869"/>
          </a:xfrm>
        </p:grpSpPr>
        <p:sp>
          <p:nvSpPr>
            <p:cNvPr id="7" name="Rounded Rectangle 6"/>
            <p:cNvSpPr/>
            <p:nvPr/>
          </p:nvSpPr>
          <p:spPr>
            <a:xfrm>
              <a:off x="8124825" y="2880124"/>
              <a:ext cx="866775" cy="876869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12739" y="2925078"/>
              <a:ext cx="8941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 </a:t>
              </a:r>
            </a:p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1st level</a:t>
              </a:r>
            </a:p>
          </p:txBody>
        </p:sp>
      </p:grpSp>
      <p:sp>
        <p:nvSpPr>
          <p:cNvPr id="63" name="Left-Right Arrow 62"/>
          <p:cNvSpPr/>
          <p:nvPr/>
        </p:nvSpPr>
        <p:spPr>
          <a:xfrm>
            <a:off x="4915501" y="4593192"/>
            <a:ext cx="185803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-Right Arrow 63"/>
          <p:cNvSpPr/>
          <p:nvPr/>
        </p:nvSpPr>
        <p:spPr>
          <a:xfrm>
            <a:off x="6908316" y="4594171"/>
            <a:ext cx="2683553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6211878" y="4052025"/>
            <a:ext cx="1312330" cy="1551017"/>
            <a:chOff x="6209782" y="2487065"/>
            <a:chExt cx="1312330" cy="1551017"/>
          </a:xfrm>
        </p:grpSpPr>
        <p:sp>
          <p:nvSpPr>
            <p:cNvPr id="66" name="Rounded Rectangle 65"/>
            <p:cNvSpPr/>
            <p:nvPr/>
          </p:nvSpPr>
          <p:spPr>
            <a:xfrm>
              <a:off x="6209782" y="2487065"/>
              <a:ext cx="1312330" cy="1551017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341168" y="2799930"/>
              <a:ext cx="11301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en-US" b="1" baseline="300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nd</a:t>
              </a:r>
              <a:endPara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level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112739" y="4389099"/>
            <a:ext cx="894124" cy="876869"/>
            <a:chOff x="8112739" y="2880124"/>
            <a:chExt cx="894124" cy="876869"/>
          </a:xfrm>
        </p:grpSpPr>
        <p:sp>
          <p:nvSpPr>
            <p:cNvPr id="69" name="Rounded Rectangle 68"/>
            <p:cNvSpPr/>
            <p:nvPr/>
          </p:nvSpPr>
          <p:spPr>
            <a:xfrm>
              <a:off x="8124825" y="2880124"/>
              <a:ext cx="866775" cy="876869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112739" y="2925078"/>
              <a:ext cx="8941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 </a:t>
              </a:r>
            </a:p>
            <a:p>
              <a:pPr lvl="0" algn="ctr"/>
              <a:r>
                <a:rPr lang="en-US" sz="16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1st level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124825" y="2634982"/>
            <a:ext cx="81144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9849694" y="1372979"/>
            <a:ext cx="1466850" cy="1216520"/>
            <a:chOff x="9517119" y="3523205"/>
            <a:chExt cx="1466850" cy="1216520"/>
          </a:xfrm>
        </p:grpSpPr>
        <p:sp>
          <p:nvSpPr>
            <p:cNvPr id="78" name="Rounded Rectangle 77"/>
            <p:cNvSpPr/>
            <p:nvPr/>
          </p:nvSpPr>
          <p:spPr>
            <a:xfrm>
              <a:off x="9606276" y="3523205"/>
              <a:ext cx="1280295" cy="1216520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0081B3"/>
                </a:gs>
                <a:gs pos="50000">
                  <a:srgbClr val="00A2E2"/>
                </a:gs>
                <a:gs pos="99000">
                  <a:srgbClr val="00A2E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517119" y="3691009"/>
              <a:ext cx="146685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  <a:p>
              <a:pPr algn="ctr"/>
              <a:r>
                <a:rPr lang="en-US" sz="2800" b="1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0</a:t>
              </a:r>
              <a:endParaRPr lang="en-US" sz="2800" b="1" dirty="0"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9886950" y="4275902"/>
            <a:ext cx="1466850" cy="1216520"/>
            <a:chOff x="9517119" y="3523205"/>
            <a:chExt cx="1466850" cy="1216520"/>
          </a:xfrm>
        </p:grpSpPr>
        <p:sp>
          <p:nvSpPr>
            <p:cNvPr id="81" name="Rounded Rectangle 80"/>
            <p:cNvSpPr/>
            <p:nvPr/>
          </p:nvSpPr>
          <p:spPr>
            <a:xfrm>
              <a:off x="9606276" y="3523205"/>
              <a:ext cx="1280295" cy="1216520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0081B3"/>
                </a:gs>
                <a:gs pos="50000">
                  <a:srgbClr val="00A2E2"/>
                </a:gs>
                <a:gs pos="99000">
                  <a:srgbClr val="00A2E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517119" y="3691009"/>
              <a:ext cx="146685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  <a:p>
              <a:pPr algn="ctr"/>
              <a:r>
                <a:rPr lang="en-US" sz="2800" b="1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N</a:t>
              </a:r>
              <a:endParaRPr lang="en-US" sz="2800" b="1" dirty="0"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</a:t>
            </a:r>
            <a:r>
              <a:rPr lang="en-US" dirty="0" smtClean="0"/>
              <a:t>Single-Core vs. Multi-Core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55" y="1412610"/>
            <a:ext cx="10729890" cy="464555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40591" y="1282836"/>
            <a:ext cx="6820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6242 CPU, TDP 2.80GHz, Turbo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3.90Ghz, </a:t>
            </a:r>
            <a:r>
              <a:rPr lang="pt-BR" sz="1600" b="1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 Cores</a:t>
            </a:r>
            <a:endParaRPr lang="en-US" sz="1600" b="1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235952" y="1683149"/>
            <a:ext cx="4376867" cy="1408176"/>
            <a:chOff x="7235952" y="1683149"/>
            <a:chExt cx="4376867" cy="1408176"/>
          </a:xfrm>
        </p:grpSpPr>
        <p:sp>
          <p:nvSpPr>
            <p:cNvPr id="21" name="Rectangle 20"/>
            <p:cNvSpPr/>
            <p:nvPr/>
          </p:nvSpPr>
          <p:spPr>
            <a:xfrm>
              <a:off x="7235952" y="1683149"/>
              <a:ext cx="4376867" cy="140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335763" y="2168280"/>
              <a:ext cx="4277056" cy="877163"/>
              <a:chOff x="8111005" y="1862684"/>
              <a:chExt cx="4277056" cy="87716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11005" y="2021951"/>
                <a:ext cx="644236" cy="59690"/>
                <a:chOff x="9324109" y="2020628"/>
                <a:chExt cx="644236" cy="5969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9324109" y="2050473"/>
                  <a:ext cx="644236" cy="0"/>
                </a:xfrm>
                <a:prstGeom prst="line">
                  <a:avLst/>
                </a:prstGeom>
                <a:ln w="28575">
                  <a:solidFill>
                    <a:srgbClr val="23BB6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9616382" y="2020628"/>
                  <a:ext cx="59690" cy="5969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8862737" y="1862684"/>
                <a:ext cx="3525324" cy="87716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multi-thread</a:t>
                </a:r>
              </a:p>
              <a:p>
                <a:endParaRPr lang="en-US" sz="400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(16 threads; the same code,</a:t>
                </a:r>
              </a:p>
              <a:p>
                <a:r>
                  <a:rPr 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 but different memory; sum BW is shown)</a:t>
                </a:r>
                <a:endPara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336813" y="1734909"/>
              <a:ext cx="2324598" cy="369332"/>
              <a:chOff x="8111005" y="2309729"/>
              <a:chExt cx="2324598" cy="3693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11005" y="2464550"/>
                <a:ext cx="644236" cy="59690"/>
                <a:chOff x="9324109" y="2020628"/>
                <a:chExt cx="644236" cy="59690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>
                  <a:off x="9324109" y="2050473"/>
                  <a:ext cx="64423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/>
                <p:cNvSpPr/>
                <p:nvPr/>
              </p:nvSpPr>
              <p:spPr>
                <a:xfrm>
                  <a:off x="9616382" y="2020628"/>
                  <a:ext cx="59690" cy="5969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8862737" y="2309729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single-thread</a:t>
                </a:r>
                <a:endParaRPr lang="en-US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</a:t>
            </a:r>
            <a:r>
              <a:rPr lang="en-US" dirty="0" smtClean="0"/>
              <a:t>Sparse Access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10930293" cy="4363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if requests are </a:t>
            </a:r>
            <a:r>
              <a:rPr lang="en-US" dirty="0"/>
              <a:t>not adjacent?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595820" y="2382036"/>
            <a:ext cx="1542410" cy="1666081"/>
            <a:chOff x="1441467" y="2430119"/>
            <a:chExt cx="1542410" cy="1666081"/>
          </a:xfrm>
        </p:grpSpPr>
        <p:grpSp>
          <p:nvGrpSpPr>
            <p:cNvPr id="30" name="Group 29"/>
            <p:cNvGrpSpPr/>
            <p:nvPr/>
          </p:nvGrpSpPr>
          <p:grpSpPr>
            <a:xfrm>
              <a:off x="1739365" y="2430119"/>
              <a:ext cx="1081877" cy="1221407"/>
              <a:chOff x="2412030" y="2231114"/>
              <a:chExt cx="1081877" cy="1221407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824715" y="2231114"/>
                <a:ext cx="669192" cy="1221407"/>
                <a:chOff x="3867473" y="2061850"/>
                <a:chExt cx="816062" cy="1221407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3867473" y="2061850"/>
                  <a:ext cx="742627" cy="1221407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30"/>
                <p:cNvSpPr/>
                <p:nvPr/>
              </p:nvSpPr>
              <p:spPr>
                <a:xfrm>
                  <a:off x="4536665" y="2572430"/>
                  <a:ext cx="146870" cy="126612"/>
                </a:xfrm>
                <a:prstGeom prst="triangle">
                  <a:avLst/>
                </a:prstGeom>
                <a:solidFill>
                  <a:srgbClr val="41719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ounded Rectangle 44"/>
              <p:cNvSpPr/>
              <p:nvPr/>
            </p:nvSpPr>
            <p:spPr>
              <a:xfrm>
                <a:off x="2412030" y="2366402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412030" y="2614088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412030" y="2861774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12030" y="3109460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1441467" y="3726868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1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802240" y="1875173"/>
            <a:ext cx="922421" cy="369332"/>
            <a:chOff x="5834848" y="1895469"/>
            <a:chExt cx="922421" cy="369332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5834848" y="2248871"/>
              <a:ext cx="9224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6035547" y="1895469"/>
              <a:ext cx="5982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89039" y="2419241"/>
            <a:ext cx="1036576" cy="646331"/>
            <a:chOff x="989039" y="2419241"/>
            <a:chExt cx="1036576" cy="646331"/>
          </a:xfrm>
        </p:grpSpPr>
        <p:sp>
          <p:nvSpPr>
            <p:cNvPr id="18" name="Arc 17"/>
            <p:cNvSpPr/>
            <p:nvPr/>
          </p:nvSpPr>
          <p:spPr>
            <a:xfrm flipH="1">
              <a:off x="1615307" y="2564523"/>
              <a:ext cx="410308" cy="337343"/>
            </a:xfrm>
            <a:prstGeom prst="arc">
              <a:avLst>
                <a:gd name="adj1" fmla="val 15173581"/>
                <a:gd name="adj2" fmla="val 6671449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89039" y="2419241"/>
              <a:ext cx="63030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24646" y="2382036"/>
            <a:ext cx="2212759" cy="2763983"/>
            <a:chOff x="3224646" y="2382036"/>
            <a:chExt cx="2212759" cy="2763983"/>
          </a:xfrm>
        </p:grpSpPr>
        <p:grpSp>
          <p:nvGrpSpPr>
            <p:cNvPr id="77" name="Group 76"/>
            <p:cNvGrpSpPr/>
            <p:nvPr/>
          </p:nvGrpSpPr>
          <p:grpSpPr>
            <a:xfrm>
              <a:off x="3894995" y="2382036"/>
              <a:ext cx="1542410" cy="2763983"/>
              <a:chOff x="1460954" y="2430119"/>
              <a:chExt cx="1542410" cy="2763983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1739365" y="2430119"/>
                <a:ext cx="1081875" cy="2256639"/>
                <a:chOff x="2412030" y="2231114"/>
                <a:chExt cx="1081875" cy="2256639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2824714" y="2231114"/>
                  <a:ext cx="669191" cy="2256639"/>
                  <a:chOff x="3867473" y="2061850"/>
                  <a:chExt cx="816061" cy="2256639"/>
                </a:xfrm>
              </p:grpSpPr>
              <p:sp>
                <p:nvSpPr>
                  <p:cNvPr id="93" name="Rounded Rectangle 92"/>
                  <p:cNvSpPr/>
                  <p:nvPr/>
                </p:nvSpPr>
                <p:spPr>
                  <a:xfrm>
                    <a:off x="3867473" y="2061850"/>
                    <a:ext cx="742627" cy="225663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Isosceles Triangle 93"/>
                  <p:cNvSpPr/>
                  <p:nvPr/>
                </p:nvSpPr>
                <p:spPr>
                  <a:xfrm>
                    <a:off x="4536664" y="3175773"/>
                    <a:ext cx="146870" cy="126612"/>
                  </a:xfrm>
                  <a:prstGeom prst="triangle">
                    <a:avLst/>
                  </a:prstGeom>
                  <a:solidFill>
                    <a:srgbClr val="4171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8" name="Rounded Rectangle 87"/>
                <p:cNvSpPr/>
                <p:nvPr/>
              </p:nvSpPr>
              <p:spPr>
                <a:xfrm>
                  <a:off x="2412030" y="2366402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ounded Rectangle 88"/>
                <p:cNvSpPr/>
                <p:nvPr/>
              </p:nvSpPr>
              <p:spPr>
                <a:xfrm>
                  <a:off x="2412030" y="2614088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2412030" y="2861774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2412030" y="3109460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ounded Rectangle 111"/>
                <p:cNvSpPr/>
                <p:nvPr/>
              </p:nvSpPr>
              <p:spPr>
                <a:xfrm>
                  <a:off x="2412030" y="3359107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ounded Rectangle 112"/>
                <p:cNvSpPr/>
                <p:nvPr/>
              </p:nvSpPr>
              <p:spPr>
                <a:xfrm>
                  <a:off x="2412030" y="3606793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ounded Rectangle 113"/>
                <p:cNvSpPr/>
                <p:nvPr/>
              </p:nvSpPr>
              <p:spPr>
                <a:xfrm>
                  <a:off x="2412030" y="3854479"/>
                  <a:ext cx="830943" cy="225083"/>
                </a:xfrm>
                <a:prstGeom prst="roundRect">
                  <a:avLst/>
                </a:prstGeom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2412030" y="4102165"/>
                  <a:ext cx="830943" cy="225083"/>
                </a:xfrm>
                <a:prstGeom prst="roundRect">
                  <a:avLst/>
                </a:prstGeom>
                <a:solidFill>
                  <a:schemeClr val="accent1">
                    <a:alpha val="20000"/>
                  </a:schemeClr>
                </a:solidFill>
                <a:effectLst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" name="TextBox 85"/>
              <p:cNvSpPr txBox="1"/>
              <p:nvPr/>
            </p:nvSpPr>
            <p:spPr>
              <a:xfrm>
                <a:off x="1460954" y="4824770"/>
                <a:ext cx="154241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enchmark 2</a:t>
                </a:r>
              </a:p>
            </p:txBody>
          </p:sp>
        </p:grpSp>
        <p:sp>
          <p:nvSpPr>
            <p:cNvPr id="110" name="Arc 109"/>
            <p:cNvSpPr/>
            <p:nvPr/>
          </p:nvSpPr>
          <p:spPr>
            <a:xfrm flipH="1">
              <a:off x="3898714" y="2536072"/>
              <a:ext cx="410308" cy="535354"/>
            </a:xfrm>
            <a:prstGeom prst="arc">
              <a:avLst>
                <a:gd name="adj1" fmla="val 15998937"/>
                <a:gd name="adj2" fmla="val 5939737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224646" y="2419241"/>
              <a:ext cx="71846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82678" y="2382036"/>
            <a:ext cx="2216478" cy="3633517"/>
            <a:chOff x="5482678" y="2382036"/>
            <a:chExt cx="2216478" cy="3633517"/>
          </a:xfrm>
        </p:grpSpPr>
        <p:grpSp>
          <p:nvGrpSpPr>
            <p:cNvPr id="119" name="Group 118"/>
            <p:cNvGrpSpPr/>
            <p:nvPr/>
          </p:nvGrpSpPr>
          <p:grpSpPr>
            <a:xfrm>
              <a:off x="6844122" y="2382036"/>
              <a:ext cx="669191" cy="3264185"/>
              <a:chOff x="3867473" y="2061850"/>
              <a:chExt cx="816061" cy="2923389"/>
            </a:xfrm>
          </p:grpSpPr>
          <p:sp>
            <p:nvSpPr>
              <p:cNvPr id="128" name="Rounded Rectangle 127"/>
              <p:cNvSpPr/>
              <p:nvPr/>
            </p:nvSpPr>
            <p:spPr>
              <a:xfrm>
                <a:off x="3867473" y="2061850"/>
                <a:ext cx="742627" cy="29233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Isosceles Triangle 128"/>
              <p:cNvSpPr/>
              <p:nvPr/>
            </p:nvSpPr>
            <p:spPr>
              <a:xfrm>
                <a:off x="4536664" y="3486764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Rounded Rectangle 119"/>
            <p:cNvSpPr/>
            <p:nvPr/>
          </p:nvSpPr>
          <p:spPr>
            <a:xfrm>
              <a:off x="6431723" y="2517324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31723" y="2765188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31723" y="3013052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31723" y="3260916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6431723" y="3508780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6431723" y="3756644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6431723" y="4004508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6431723" y="4252372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156746" y="5646221"/>
              <a:ext cx="15424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enchmark 3</a:t>
              </a:r>
            </a:p>
          </p:txBody>
        </p:sp>
        <p:sp>
          <p:nvSpPr>
            <p:cNvPr id="130" name="Arc 129"/>
            <p:cNvSpPr/>
            <p:nvPr/>
          </p:nvSpPr>
          <p:spPr>
            <a:xfrm flipH="1">
              <a:off x="6156746" y="2536072"/>
              <a:ext cx="410308" cy="735602"/>
            </a:xfrm>
            <a:prstGeom prst="arc">
              <a:avLst>
                <a:gd name="adj1" fmla="val 15998937"/>
                <a:gd name="adj2" fmla="val 5939737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482678" y="2419241"/>
              <a:ext cx="71846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196B</a:t>
              </a:r>
            </a:p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step</a:t>
              </a: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6431723" y="4500236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6431723" y="4748100"/>
              <a:ext cx="830943" cy="225083"/>
            </a:xfrm>
            <a:prstGeom prst="roundRect">
              <a:avLst/>
            </a:prstGeom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6431723" y="4995964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6431723" y="5243831"/>
              <a:ext cx="830943" cy="22508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8721976" y="3781780"/>
            <a:ext cx="6399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90633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1265610"/>
            <a:ext cx="10650635" cy="4505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</a:t>
            </a:r>
            <a:r>
              <a:rPr lang="en-US" dirty="0" smtClean="0"/>
              <a:t>Sparse Access Pattern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30847" y="5710019"/>
            <a:ext cx="53303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Workload size is the same for all the tests – 1 MB</a:t>
            </a:r>
          </a:p>
          <a:p>
            <a:pPr algn="ctr"/>
            <a:endParaRPr lang="en-US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Flowchart: Manual Input 9"/>
          <p:cNvSpPr/>
          <p:nvPr/>
        </p:nvSpPr>
        <p:spPr>
          <a:xfrm flipV="1">
            <a:off x="1968498" y="2372552"/>
            <a:ext cx="8345395" cy="10564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58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5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58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582"/>
                </a:lnTo>
                <a:close/>
              </a:path>
            </a:pathLst>
          </a:cu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1265610"/>
            <a:ext cx="10650635" cy="4505334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</a:t>
            </a:r>
            <a:r>
              <a:rPr lang="pt-BR" sz="1600" dirty="0" smtClean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6242 CPU, TDP 2.80GHz, Turbo 3.90Ghz</a:t>
            </a:r>
            <a:endParaRPr lang="en-US" sz="1600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_naher_yapfiles.r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1653" y="1"/>
            <a:ext cx="3180348" cy="214637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41757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31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150"/>
                            </p:stCondLst>
                            <p:childTnLst>
                              <p:par>
                                <p:cTn id="40" presetID="47" presetClass="exit" presetSubtype="0" fill="hold" nodeType="after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/>
      <p:bldP spid="10" grpId="0" animBg="1"/>
      <p:bldP spid="10" grpId="1" animBg="1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5458144" y="1698172"/>
            <a:ext cx="4613319" cy="3154643"/>
            <a:chOff x="5458144" y="1698172"/>
            <a:chExt cx="4613319" cy="3154643"/>
          </a:xfrm>
        </p:grpSpPr>
        <p:sp>
          <p:nvSpPr>
            <p:cNvPr id="28" name="Rounded Rectangle 27"/>
            <p:cNvSpPr/>
            <p:nvPr/>
          </p:nvSpPr>
          <p:spPr>
            <a:xfrm>
              <a:off x="5458144" y="1698172"/>
              <a:ext cx="4613319" cy="3154643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03607" y="1781062"/>
              <a:ext cx="11945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Structure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770382" y="2389978"/>
            <a:ext cx="901340" cy="2208758"/>
            <a:chOff x="5786843" y="2311600"/>
            <a:chExt cx="901340" cy="2208758"/>
          </a:xfrm>
        </p:grpSpPr>
        <p:sp>
          <p:nvSpPr>
            <p:cNvPr id="29" name="Rounded Rectangle 28"/>
            <p:cNvSpPr/>
            <p:nvPr/>
          </p:nvSpPr>
          <p:spPr>
            <a:xfrm>
              <a:off x="5786846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845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86844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786843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95573" y="850794"/>
            <a:ext cx="1619540" cy="1539184"/>
            <a:chOff x="4995573" y="850794"/>
            <a:chExt cx="1619540" cy="1539184"/>
          </a:xfrm>
        </p:grpSpPr>
        <p:cxnSp>
          <p:nvCxnSpPr>
            <p:cNvPr id="59" name="Straight Arrow Connector 58"/>
            <p:cNvCxnSpPr>
              <a:stCxn id="29" idx="0"/>
            </p:cNvCxnSpPr>
            <p:nvPr/>
          </p:nvCxnSpPr>
          <p:spPr>
            <a:xfrm flipH="1" flipV="1">
              <a:off x="5861949" y="1482436"/>
              <a:ext cx="359105" cy="90754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95573" y="850794"/>
              <a:ext cx="161954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block of 64B</a:t>
              </a:r>
            </a:p>
          </p:txBody>
        </p:sp>
      </p:grp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248673" y="1233762"/>
            <a:ext cx="922421" cy="369332"/>
            <a:chOff x="5834848" y="1895469"/>
            <a:chExt cx="922421" cy="369332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5834848" y="2248871"/>
              <a:ext cx="9224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035547" y="1895469"/>
              <a:ext cx="5982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64B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70985" y="1758049"/>
            <a:ext cx="2114426" cy="4304613"/>
            <a:chOff x="1470985" y="1758049"/>
            <a:chExt cx="2114426" cy="4304613"/>
          </a:xfrm>
        </p:grpSpPr>
        <p:grpSp>
          <p:nvGrpSpPr>
            <p:cNvPr id="74" name="Group 73"/>
            <p:cNvGrpSpPr/>
            <p:nvPr/>
          </p:nvGrpSpPr>
          <p:grpSpPr>
            <a:xfrm>
              <a:off x="2045368" y="1758049"/>
              <a:ext cx="1540043" cy="4304613"/>
              <a:chOff x="2045368" y="1758049"/>
              <a:chExt cx="1540043" cy="4304613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2340151" y="17580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340151" y="20066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340151" y="22553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340151" y="25039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340151" y="27526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340151" y="30012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340151" y="32498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340151" y="34985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340151" y="37471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340151" y="39958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340151" y="424444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340151" y="449308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340151" y="474172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340151" y="499036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340151" y="5239009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340151" y="5487643"/>
                <a:ext cx="830943" cy="225083"/>
              </a:xfrm>
              <a:prstGeom prst="roundRect">
                <a:avLst/>
              </a:prstGeom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45368" y="5239009"/>
                <a:ext cx="1540043" cy="823653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54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 rot="16200000">
              <a:off x="973413" y="3228885"/>
              <a:ext cx="15183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Memory</a:t>
              </a:r>
              <a:endPara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949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CPU Hardware 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10 years of C++ experience (CPU simulation)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23331" b="11864"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Structure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340151" y="17580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40151" y="20066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40151" y="22553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40151" y="25039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340151" y="27526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40151" y="30012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340151" y="32498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340151" y="34985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40151" y="37471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40151" y="39958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340151" y="42444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340151" y="44930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340151" y="47417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340151" y="4990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340151" y="52390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40151" y="548764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45368" y="5239009"/>
            <a:ext cx="1540043" cy="82365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58144" y="1698172"/>
            <a:ext cx="4613319" cy="3154643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70382" y="2389978"/>
            <a:ext cx="901340" cy="2208758"/>
            <a:chOff x="5786843" y="2311600"/>
            <a:chExt cx="901340" cy="2208758"/>
          </a:xfrm>
        </p:grpSpPr>
        <p:sp>
          <p:nvSpPr>
            <p:cNvPr id="29" name="Rounded Rectangle 28"/>
            <p:cNvSpPr/>
            <p:nvPr/>
          </p:nvSpPr>
          <p:spPr>
            <a:xfrm>
              <a:off x="5786846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86845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86844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786843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799549" y="2389978"/>
            <a:ext cx="901340" cy="2208758"/>
            <a:chOff x="6805746" y="2311600"/>
            <a:chExt cx="901340" cy="2208758"/>
          </a:xfrm>
        </p:grpSpPr>
        <p:sp>
          <p:nvSpPr>
            <p:cNvPr id="33" name="Rounded Rectangle 32"/>
            <p:cNvSpPr/>
            <p:nvPr/>
          </p:nvSpPr>
          <p:spPr>
            <a:xfrm>
              <a:off x="6805749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805748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805747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805746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828716" y="2389978"/>
            <a:ext cx="901340" cy="2208758"/>
            <a:chOff x="7824646" y="2311600"/>
            <a:chExt cx="901340" cy="2208758"/>
          </a:xfrm>
        </p:grpSpPr>
        <p:sp>
          <p:nvSpPr>
            <p:cNvPr id="37" name="Rounded Rectangle 36"/>
            <p:cNvSpPr/>
            <p:nvPr/>
          </p:nvSpPr>
          <p:spPr>
            <a:xfrm>
              <a:off x="7824649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824648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824647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824646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857884" y="2389978"/>
            <a:ext cx="901340" cy="2208758"/>
            <a:chOff x="8874345" y="2311600"/>
            <a:chExt cx="901340" cy="2208758"/>
          </a:xfrm>
        </p:grpSpPr>
        <p:sp>
          <p:nvSpPr>
            <p:cNvPr id="41" name="Rounded Rectangle 40"/>
            <p:cNvSpPr/>
            <p:nvPr/>
          </p:nvSpPr>
          <p:spPr>
            <a:xfrm>
              <a:off x="8874348" y="231160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874347" y="2919607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874346" y="3527614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874345" y="4135620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7103607" y="1781062"/>
            <a:ext cx="1194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5718765" y="5163558"/>
            <a:ext cx="4092075" cy="461194"/>
            <a:chOff x="5718765" y="5163558"/>
            <a:chExt cx="4092075" cy="461194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5718765" y="5163558"/>
              <a:ext cx="409207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7379120" y="5224642"/>
              <a:ext cx="77136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ways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428224" y="2304282"/>
            <a:ext cx="968487" cy="2406572"/>
            <a:chOff x="10428224" y="2304282"/>
            <a:chExt cx="968487" cy="2406572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0428224" y="2304282"/>
              <a:ext cx="0" cy="240657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0724732" y="3182668"/>
              <a:ext cx="67197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sets</a:t>
              </a:r>
            </a:p>
          </p:txBody>
        </p:sp>
      </p:grp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 rot="16200000">
            <a:off x="973413" y="3228885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endParaRPr lang="en-US" sz="28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29" idx="1"/>
          </p:cNvCxnSpPr>
          <p:nvPr/>
        </p:nvCxnSpPr>
        <p:spPr>
          <a:xfrm flipV="1">
            <a:off x="3171094" y="2582347"/>
            <a:ext cx="2599291" cy="282804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3171094" y="3113791"/>
            <a:ext cx="2547671" cy="688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3"/>
            <a:endCxn id="31" idx="1"/>
          </p:cNvCxnSpPr>
          <p:nvPr/>
        </p:nvCxnSpPr>
        <p:spPr>
          <a:xfrm>
            <a:off x="3171094" y="3362431"/>
            <a:ext cx="2599289" cy="43593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3"/>
            <a:endCxn id="32" idx="1"/>
          </p:cNvCxnSpPr>
          <p:nvPr/>
        </p:nvCxnSpPr>
        <p:spPr>
          <a:xfrm>
            <a:off x="3171094" y="3611071"/>
            <a:ext cx="2599288" cy="79529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with sparse patterns?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340151" y="17580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40151" y="20066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40151" y="22553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40151" y="25039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340151" y="27526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40151" y="30012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340151" y="32498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340151" y="34985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40151" y="37471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40151" y="39958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340151" y="424444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340151" y="449308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340151" y="474172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340151" y="4990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340151" y="523900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40151" y="548764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45368" y="5239009"/>
            <a:ext cx="1540043" cy="82365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58144" y="1698172"/>
            <a:ext cx="4613319" cy="3154643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70385" y="2389978"/>
            <a:ext cx="3988839" cy="384738"/>
            <a:chOff x="5770385" y="2389978"/>
            <a:chExt cx="3988839" cy="384738"/>
          </a:xfrm>
        </p:grpSpPr>
        <p:sp>
          <p:nvSpPr>
            <p:cNvPr id="29" name="Rounded Rectangle 28"/>
            <p:cNvSpPr/>
            <p:nvPr/>
          </p:nvSpPr>
          <p:spPr>
            <a:xfrm>
              <a:off x="5770385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799552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7828719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8857887" y="238997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70384" y="2997985"/>
            <a:ext cx="3988839" cy="384738"/>
            <a:chOff x="5770384" y="2997985"/>
            <a:chExt cx="3988839" cy="384738"/>
          </a:xfrm>
        </p:grpSpPr>
        <p:sp>
          <p:nvSpPr>
            <p:cNvPr id="30" name="Rounded Rectangle 29"/>
            <p:cNvSpPr/>
            <p:nvPr/>
          </p:nvSpPr>
          <p:spPr>
            <a:xfrm>
              <a:off x="5770384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799551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828718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857886" y="2997985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70383" y="3605992"/>
            <a:ext cx="3988839" cy="384738"/>
            <a:chOff x="5770383" y="3605992"/>
            <a:chExt cx="3988839" cy="384738"/>
          </a:xfrm>
        </p:grpSpPr>
        <p:sp>
          <p:nvSpPr>
            <p:cNvPr id="31" name="Rounded Rectangle 30"/>
            <p:cNvSpPr/>
            <p:nvPr/>
          </p:nvSpPr>
          <p:spPr>
            <a:xfrm>
              <a:off x="5770383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799550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828717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857885" y="3605992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770382" y="4213998"/>
            <a:ext cx="3988839" cy="384738"/>
            <a:chOff x="5770382" y="4213998"/>
            <a:chExt cx="3988839" cy="384738"/>
          </a:xfrm>
        </p:grpSpPr>
        <p:sp>
          <p:nvSpPr>
            <p:cNvPr id="32" name="Rounded Rectangle 31"/>
            <p:cNvSpPr/>
            <p:nvPr/>
          </p:nvSpPr>
          <p:spPr>
            <a:xfrm>
              <a:off x="5770382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99549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828716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857884" y="4213998"/>
              <a:ext cx="901337" cy="384738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7103607" y="1781062"/>
            <a:ext cx="1194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718765" y="5163558"/>
            <a:ext cx="4092075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428224" y="2304282"/>
            <a:ext cx="0" cy="2406572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79120" y="5224642"/>
            <a:ext cx="77136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724732" y="3182668"/>
            <a:ext cx="67197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sets</a:t>
            </a:r>
          </a:p>
        </p:txBody>
      </p:sp>
      <p:cxnSp>
        <p:nvCxnSpPr>
          <p:cNvPr id="63" name="Straight Arrow Connector 62"/>
          <p:cNvCxnSpPr>
            <a:stCxn id="9" idx="3"/>
            <a:endCxn id="29" idx="1"/>
          </p:cNvCxnSpPr>
          <p:nvPr/>
        </p:nvCxnSpPr>
        <p:spPr>
          <a:xfrm>
            <a:off x="3171094" y="1870591"/>
            <a:ext cx="2599291" cy="7117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30" idx="1"/>
          </p:cNvCxnSpPr>
          <p:nvPr/>
        </p:nvCxnSpPr>
        <p:spPr>
          <a:xfrm>
            <a:off x="3171094" y="2119231"/>
            <a:ext cx="2599290" cy="1071123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3"/>
            <a:endCxn id="31" idx="1"/>
          </p:cNvCxnSpPr>
          <p:nvPr/>
        </p:nvCxnSpPr>
        <p:spPr>
          <a:xfrm>
            <a:off x="3171094" y="2367871"/>
            <a:ext cx="2599289" cy="143049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3"/>
            <a:endCxn id="32" idx="1"/>
          </p:cNvCxnSpPr>
          <p:nvPr/>
        </p:nvCxnSpPr>
        <p:spPr>
          <a:xfrm>
            <a:off x="3171094" y="2616511"/>
            <a:ext cx="2599288" cy="178985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 rot="16200000">
            <a:off x="973413" y="3228885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endParaRPr lang="en-US" sz="28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29" idx="1"/>
          </p:cNvCxnSpPr>
          <p:nvPr/>
        </p:nvCxnSpPr>
        <p:spPr>
          <a:xfrm flipV="1">
            <a:off x="3171094" y="2582347"/>
            <a:ext cx="2599291" cy="282804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3171094" y="3113791"/>
            <a:ext cx="2547671" cy="6887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3"/>
            <a:endCxn id="31" idx="1"/>
          </p:cNvCxnSpPr>
          <p:nvPr/>
        </p:nvCxnSpPr>
        <p:spPr>
          <a:xfrm>
            <a:off x="3171094" y="3362431"/>
            <a:ext cx="2599289" cy="43593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3"/>
            <a:endCxn id="32" idx="1"/>
          </p:cNvCxnSpPr>
          <p:nvPr/>
        </p:nvCxnSpPr>
        <p:spPr>
          <a:xfrm>
            <a:off x="3171094" y="3611071"/>
            <a:ext cx="2599288" cy="79529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/>
          <p:cNvSpPr/>
          <p:nvPr/>
        </p:nvSpPr>
        <p:spPr>
          <a:xfrm flipH="1">
            <a:off x="2097530" y="1779858"/>
            <a:ext cx="410308" cy="535354"/>
          </a:xfrm>
          <a:prstGeom prst="arc">
            <a:avLst>
              <a:gd name="adj1" fmla="val 15998937"/>
              <a:gd name="adj2" fmla="val 5939737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423462" y="1663027"/>
            <a:ext cx="71846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128B</a:t>
            </a:r>
          </a:p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394569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4" grpId="0" animBg="1"/>
      <p:bldP spid="26" grpId="0" animBg="1"/>
      <p:bldP spid="64" grpId="0" animBg="1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Optimizations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09820"/>
            <a:ext cx="10515600" cy="51465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#1: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Use tools: google benchmark, perf, Intel </a:t>
            </a:r>
            <a:r>
              <a:rPr lang="en-US" sz="2000" dirty="0" err="1" smtClean="0"/>
              <a:t>VTune</a:t>
            </a:r>
            <a:r>
              <a:rPr lang="en-US" sz="2000" dirty="0" smtClean="0"/>
              <a:t> Amplifier, etc.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#2</a:t>
            </a:r>
            <a:r>
              <a:rPr lang="en-US" sz="2400" dirty="0" smtClean="0"/>
              <a:t>: Do educated decisions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Rule #3: Do not reinvent bicycle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 smtClean="0"/>
              <a:t>For many tasks there are highly optimized libraries (e.g., Intel MKL)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Rule </a:t>
            </a:r>
            <a:r>
              <a:rPr lang="en-US" sz="2400" dirty="0" smtClean="0"/>
              <a:t>#4: Optimize in the following order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General algorithm (e.g., </a:t>
            </a:r>
            <a:r>
              <a:rPr lang="en-US" sz="2200" dirty="0" smtClean="0">
                <a:latin typeface="Consolas" panose="020B0609020204030204" pitchFamily="49" charset="0"/>
              </a:rPr>
              <a:t>O(</a:t>
            </a:r>
            <a:r>
              <a:rPr lang="en-US" sz="2200" dirty="0" err="1" smtClean="0">
                <a:latin typeface="Consolas" panose="020B0609020204030204" pitchFamily="49" charset="0"/>
              </a:rPr>
              <a:t>NlogN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 vs. </a:t>
            </a:r>
            <a:r>
              <a:rPr lang="en-US" sz="2200" dirty="0">
                <a:latin typeface="Consolas" panose="020B0609020204030204" pitchFamily="49" charset="0"/>
              </a:rPr>
              <a:t>O(N^2</a:t>
            </a:r>
            <a:r>
              <a:rPr lang="en-US" sz="2200" dirty="0" smtClean="0">
                <a:latin typeface="Consolas" panose="020B0609020204030204" pitchFamily="49" charset="0"/>
              </a:rPr>
              <a:t>)</a:t>
            </a:r>
            <a:r>
              <a:rPr lang="en-US" sz="20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Memory allocation, copy vs. move, etc.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Data structures organization in memory and access patterns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Branches, code footprint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9811" y="1209820"/>
            <a:ext cx="17411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easure it!</a:t>
            </a:r>
          </a:p>
        </p:txBody>
      </p:sp>
    </p:spTree>
    <p:extLst>
      <p:ext uri="{BB962C8B-B14F-4D97-AF65-F5344CB8AC3E}">
        <p14:creationId xmlns:p14="http://schemas.microsoft.com/office/powerpoint/2010/main" val="1355626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19" name="Rounded Rectangle 18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3583"/>
            <a:ext cx="8135671" cy="4363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Split large workload in parts that fit in the cache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29" name="Rounded Rectangle 2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66" name="Rounded Rectangle 65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73" name="Rounded Rectangle 72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89" name="Left Brace 88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 workload</a:t>
            </a:r>
          </a:p>
        </p:txBody>
      </p:sp>
    </p:spTree>
    <p:extLst>
      <p:ext uri="{BB962C8B-B14F-4D97-AF65-F5344CB8AC3E}">
        <p14:creationId xmlns:p14="http://schemas.microsoft.com/office/powerpoint/2010/main" val="4229167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9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65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1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"/>
                            </p:stCondLst>
                            <p:childTnLst>
                              <p:par>
                                <p:cTn id="7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7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3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9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0"/>
                            </p:stCondLst>
                            <p:childTnLst>
                              <p:par>
                                <p:cTn id="9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9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95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00"/>
                            </p:stCondLst>
                            <p:childTnLst>
                              <p:par>
                                <p:cTn id="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1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400"/>
                            </p:stCondLst>
                            <p:childTnLst>
                              <p:par>
                                <p:cTn id="1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7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3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9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2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25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6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34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3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800"/>
                            </p:stCondLst>
                            <p:childTnLst>
                              <p:par>
                                <p:cTn id="1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0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100"/>
                            </p:stCondLst>
                            <p:childTnLst>
                              <p:par>
                                <p:cTn id="14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6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400"/>
                            </p:stCondLst>
                            <p:childTnLst>
                              <p:par>
                                <p:cTn id="15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2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700"/>
                            </p:stCondLst>
                            <p:childTnLst>
                              <p:par>
                                <p:cTn id="15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8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64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300"/>
                            </p:stCondLst>
                            <p:childTnLst>
                              <p:par>
                                <p:cTn id="16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0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600"/>
                            </p:stCondLst>
                            <p:childTnLst>
                              <p:par>
                                <p:cTn id="17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6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900"/>
                            </p:stCondLst>
                            <p:childTnLst>
                              <p:par>
                                <p:cTn id="18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2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8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0"/>
                            </p:stCondLst>
                            <p:childTnLst>
                              <p:par>
                                <p:cTn id="19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94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9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800"/>
                            </p:stCondLst>
                            <p:childTnLst>
                              <p:par>
                                <p:cTn id="19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0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100"/>
                            </p:stCondLst>
                            <p:childTnLst>
                              <p:par>
                                <p:cTn id="20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400"/>
                            </p:stCondLst>
                            <p:childTnLst>
                              <p:par>
                                <p:cTn id="21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700"/>
                            </p:stCondLst>
                            <p:childTnLst>
                              <p:par>
                                <p:cTn id="21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2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2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2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600"/>
                            </p:stCondLst>
                            <p:childTnLst>
                              <p:par>
                                <p:cTn id="23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900"/>
                            </p:stCondLst>
                            <p:childTnLst>
                              <p:par>
                                <p:cTn id="24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200"/>
                            </p:stCondLst>
                            <p:childTnLst>
                              <p:par>
                                <p:cTn id="24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5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800"/>
                            </p:stCondLst>
                            <p:childTnLst>
                              <p:par>
                                <p:cTn id="25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1100"/>
                            </p:stCondLst>
                            <p:childTnLst>
                              <p:par>
                                <p:cTn id="26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400"/>
                            </p:stCondLst>
                            <p:childTnLst>
                              <p:par>
                                <p:cTn id="27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7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7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0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00"/>
                            </p:stCondLst>
                            <p:childTnLst>
                              <p:par>
                                <p:cTn id="30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00"/>
                            </p:stCondLst>
                            <p:childTnLst>
                              <p:par>
                                <p:cTn id="3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1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900"/>
                            </p:stCondLst>
                            <p:childTnLst>
                              <p:par>
                                <p:cTn id="3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2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2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700"/>
                            </p:stCondLst>
                            <p:childTnLst>
                              <p:par>
                                <p:cTn id="3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0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1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6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7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300"/>
                            </p:stCondLst>
                            <p:childTnLst>
                              <p:par>
                                <p:cTn id="34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2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3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4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600"/>
                            </p:stCondLst>
                            <p:childTnLst>
                              <p:par>
                                <p:cTn id="34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9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"/>
                            </p:stCondLst>
                            <p:childTnLst>
                              <p:par>
                                <p:cTn id="3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6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200"/>
                            </p:stCondLst>
                            <p:childTnLst>
                              <p:par>
                                <p:cTn id="35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2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500"/>
                            </p:stCondLst>
                            <p:childTnLst>
                              <p:par>
                                <p:cTn id="36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8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9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800"/>
                            </p:stCondLst>
                            <p:childTnLst>
                              <p:par>
                                <p:cTn id="37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7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74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5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9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9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600"/>
                            </p:stCondLst>
                            <p:childTnLst>
                              <p:par>
                                <p:cTn id="4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900"/>
                            </p:stCondLst>
                            <p:childTnLst>
                              <p:par>
                                <p:cTn id="4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1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00"/>
                            </p:stCondLst>
                            <p:childTnLst>
                              <p:par>
                                <p:cTn id="4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700"/>
                            </p:stCondLst>
                            <p:childTnLst>
                              <p:par>
                                <p:cTn id="42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1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2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000"/>
                            </p:stCondLst>
                            <p:childTnLst>
                              <p:par>
                                <p:cTn id="42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7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8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2300"/>
                            </p:stCondLst>
                            <p:childTnLst>
                              <p:par>
                                <p:cTn id="4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3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34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3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600"/>
                            </p:stCondLst>
                            <p:childTnLst>
                              <p:par>
                                <p:cTn id="4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9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0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7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3200"/>
                            </p:stCondLst>
                            <p:childTnLst>
                              <p:par>
                                <p:cTn id="45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3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4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500"/>
                            </p:stCondLst>
                            <p:childTnLst>
                              <p:par>
                                <p:cTn id="45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9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3800"/>
                            </p:stCondLst>
                            <p:childTnLst>
                              <p:par>
                                <p:cTn id="46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6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5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6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8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8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300"/>
                            </p:stCondLst>
                            <p:childTnLst>
                              <p:par>
                                <p:cTn id="48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00"/>
                            </p:stCondLst>
                            <p:childTnLst>
                              <p:par>
                                <p:cTn id="49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00"/>
                            </p:stCondLst>
                            <p:childTnLst>
                              <p:par>
                                <p:cTn id="5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0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200"/>
                            </p:stCondLst>
                            <p:childTnLst>
                              <p:par>
                                <p:cTn id="5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2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3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2000"/>
                            </p:stCondLst>
                            <p:childTnLst>
                              <p:par>
                                <p:cTn id="51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8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9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2300"/>
                            </p:stCondLst>
                            <p:childTnLst>
                              <p:par>
                                <p:cTn id="523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4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25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2600"/>
                            </p:stCondLst>
                            <p:childTnLst>
                              <p:par>
                                <p:cTn id="5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0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1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900"/>
                            </p:stCondLst>
                            <p:childTnLst>
                              <p:par>
                                <p:cTn id="53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8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9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3200"/>
                            </p:stCondLst>
                            <p:childTnLst>
                              <p:par>
                                <p:cTn id="54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44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5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3500"/>
                            </p:stCondLst>
                            <p:childTnLst>
                              <p:par>
                                <p:cTn id="547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0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1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5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6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7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68" grpId="0" animBg="1"/>
      <p:bldP spid="68" grpId="1" animBg="1"/>
      <p:bldP spid="68" grpId="2" animBg="1"/>
      <p:bldP spid="68" grpId="3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5" grpId="0" animBg="1"/>
      <p:bldP spid="75" grpId="1" animBg="1"/>
      <p:bldP spid="75" grpId="2" animBg="1"/>
      <p:bldP spid="75" grpId="3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7" grpId="3" animBg="1"/>
      <p:bldP spid="78" grpId="0" animBg="1"/>
      <p:bldP spid="78" grpId="1" animBg="1"/>
      <p:bldP spid="78" grpId="2" animBg="1"/>
      <p:bldP spid="78" grpId="3" animBg="1"/>
      <p:bldP spid="87" grpId="0"/>
      <p:bldP spid="91" grpId="0" animBg="1"/>
      <p:bldP spid="92" grpId="0"/>
      <p:bldP spid="9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Divide and Conquer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714376" y="1267665"/>
            <a:ext cx="7988300" cy="421584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Split large workload in parts that fit in the cache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b="4523"/>
          <a:stretch/>
        </p:blipFill>
        <p:spPr>
          <a:xfrm>
            <a:off x="5472524" y="2710943"/>
            <a:ext cx="6316003" cy="334695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6610350" y="3442665"/>
            <a:ext cx="3799742" cy="0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10410092" y="3351754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0410092" y="5280211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410093" y="5280211"/>
            <a:ext cx="168813" cy="168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0578905" y="3442665"/>
            <a:ext cx="433167" cy="1116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473592" y="3613814"/>
            <a:ext cx="0" cy="160023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75229" y="4103852"/>
            <a:ext cx="97334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30x</a:t>
            </a:r>
          </a:p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speedup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82525" y="1669608"/>
            <a:ext cx="159297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800" dirty="0">
                <a:solidFill>
                  <a:prstClr val="black"/>
                </a:solidFill>
              </a:rPr>
              <a:t>Example</a:t>
            </a:r>
            <a:r>
              <a:rPr lang="en-US" sz="2800" dirty="0" smtClean="0">
                <a:solidFill>
                  <a:prstClr val="black"/>
                </a:solidFill>
              </a:rPr>
              <a:t>: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49011" y="2219304"/>
            <a:ext cx="4001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→ </a:t>
            </a:r>
            <a:r>
              <a:rPr lang="en-US" sz="2000" dirty="0" smtClean="0">
                <a:solidFill>
                  <a:prstClr val="black"/>
                </a:solidFill>
              </a:rPr>
              <a:t>4096 </a:t>
            </a:r>
            <a:r>
              <a:rPr lang="en-US" sz="2000" dirty="0">
                <a:solidFill>
                  <a:prstClr val="black"/>
                </a:solidFill>
              </a:rPr>
              <a:t>parts x </a:t>
            </a:r>
            <a:r>
              <a:rPr lang="en-US" sz="2000" dirty="0" smtClean="0">
                <a:solidFill>
                  <a:prstClr val="black"/>
                </a:solidFill>
              </a:rPr>
              <a:t>(16 </a:t>
            </a:r>
            <a:r>
              <a:rPr lang="en-US" sz="2000" dirty="0">
                <a:solidFill>
                  <a:prstClr val="black"/>
                </a:solidFill>
              </a:rPr>
              <a:t>KB x 1000 times)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591186" y="2182266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</a:rPr>
              <a:t>64 MB x 1000 times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90" name="Rounded Rectangle 89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ounded Rectangle 91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105" name="Rounded Rectangle 104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112" name="Rounded Rectangle 111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Isosceles Triangle 112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ounded Rectangle 113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119" name="Rounded Rectangle 11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119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Rounded Rectangle 120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126" name="Left Brace 125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</a:p>
          </p:txBody>
        </p:sp>
      </p:grpSp>
      <p:sp>
        <p:nvSpPr>
          <p:cNvPr id="128" name="Right Arrow 127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 workload</a:t>
            </a:r>
          </a:p>
        </p:txBody>
      </p:sp>
    </p:spTree>
    <p:extLst>
      <p:ext uri="{BB962C8B-B14F-4D97-AF65-F5344CB8AC3E}">
        <p14:creationId xmlns:p14="http://schemas.microsoft.com/office/powerpoint/2010/main" val="42452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2.70833E-6 -0.281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49" grpId="0" animBg="1"/>
      <p:bldP spid="49" grpId="1" animBg="1"/>
      <p:bldP spid="49" grpId="2" animBg="1"/>
      <p:bldP spid="86" grpId="0" animBg="1"/>
      <p:bldP spid="86" grpId="1" animBg="1"/>
      <p:bldP spid="25" grpId="0" animBg="1"/>
      <p:bldP spid="28" grpId="0"/>
      <p:bldP spid="30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244601"/>
            <a:ext cx="10858500" cy="15276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All data transfers are performed in aligned chunks of 64 B (line)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Even if 1B is requested by instruction, the whole 64B chunk is read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/>
              <a:t>If the rest of the line is not used, it occupies space and BW in vain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" y="2675653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3605372" y="3281697"/>
            <a:ext cx="4066856" cy="2780965"/>
            <a:chOff x="3605372" y="3281697"/>
            <a:chExt cx="4066856" cy="2780965"/>
          </a:xfrm>
        </p:grpSpPr>
        <p:sp>
          <p:nvSpPr>
            <p:cNvPr id="7" name="Rounded Rectangle 6"/>
            <p:cNvSpPr/>
            <p:nvPr/>
          </p:nvSpPr>
          <p:spPr>
            <a:xfrm>
              <a:off x="3605372" y="3281697"/>
              <a:ext cx="4066856" cy="2780965"/>
            </a:xfrm>
            <a:prstGeom prst="roundRect">
              <a:avLst>
                <a:gd name="adj" fmla="val 6667"/>
              </a:avLst>
            </a:prstGeom>
            <a:gradFill>
              <a:gsLst>
                <a:gs pos="0">
                  <a:srgbClr val="7F991A"/>
                </a:gs>
                <a:gs pos="50000">
                  <a:srgbClr val="B2C222"/>
                </a:gs>
                <a:gs pos="100000">
                  <a:srgbClr val="B2C22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880624" y="3891556"/>
              <a:ext cx="794573" cy="1947123"/>
              <a:chOff x="5786843" y="2311600"/>
              <a:chExt cx="901340" cy="2208758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5786846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5786845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786844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5786843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787883" y="3891556"/>
              <a:ext cx="794573" cy="1947123"/>
              <a:chOff x="6805746" y="2311600"/>
              <a:chExt cx="901340" cy="2208758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805749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805748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805747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805746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695142" y="3891556"/>
              <a:ext cx="794573" cy="1947123"/>
              <a:chOff x="7824646" y="2311600"/>
              <a:chExt cx="901340" cy="2208758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7824649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7824648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824647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824646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602401" y="3891556"/>
              <a:ext cx="794573" cy="1947123"/>
              <a:chOff x="8874345" y="2311600"/>
              <a:chExt cx="901340" cy="2208758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8874348" y="231160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8874347" y="2919607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8874346" y="3527614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8874345" y="4135620"/>
                <a:ext cx="901337" cy="38473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5055924" y="3354768"/>
              <a:ext cx="1053059" cy="461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Cache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890963" y="3896008"/>
            <a:ext cx="3498865" cy="1937584"/>
            <a:chOff x="3890963" y="3896008"/>
            <a:chExt cx="3498865" cy="1937584"/>
          </a:xfrm>
        </p:grpSpPr>
        <p:sp>
          <p:nvSpPr>
            <p:cNvPr id="34" name="Rounded Rectangle 33"/>
            <p:cNvSpPr/>
            <p:nvPr/>
          </p:nvSpPr>
          <p:spPr>
            <a:xfrm>
              <a:off x="3890963" y="3899176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890963" y="4443027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798215" y="4435661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797428" y="3898153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705475" y="3899332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612733" y="3896008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612733" y="4435661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705475" y="4435661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894152" y="5505703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800617" y="5504680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5708664" y="5505859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615922" y="5502535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891543" y="4969336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798008" y="4968313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5706055" y="4969492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6613313" y="4966168"/>
              <a:ext cx="773906" cy="327733"/>
            </a:xfrm>
            <a:prstGeom prst="roundRect">
              <a:avLst>
                <a:gd name="adj" fmla="val 1379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152901" y="3896008"/>
            <a:ext cx="2980709" cy="1941880"/>
            <a:chOff x="4152901" y="3896008"/>
            <a:chExt cx="2980709" cy="1941880"/>
          </a:xfrm>
        </p:grpSpPr>
        <p:sp>
          <p:nvSpPr>
            <p:cNvPr id="30" name="Rectangle 29"/>
            <p:cNvSpPr/>
            <p:nvPr/>
          </p:nvSpPr>
          <p:spPr>
            <a:xfrm>
              <a:off x="4152901" y="3899176"/>
              <a:ext cx="170392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323293" y="4443027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926666" y="4435661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04635" y="3898153"/>
              <a:ext cx="219782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89663" y="3899332"/>
              <a:ext cx="14814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1754" y="3896008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37639" y="4435661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79718" y="4435661"/>
              <a:ext cx="227396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30510" y="5505703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136975" y="5504680"/>
              <a:ext cx="216590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772098" y="5510155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954889" y="5502535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152901" y="4969336"/>
              <a:ext cx="170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34366" y="4968313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042413" y="4969492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952280" y="4966168"/>
              <a:ext cx="95971" cy="3277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392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4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3.95833E-6 -0.20509 " pathEditMode="relative" rAng="0" ptsTypes="AA">
                                      <p:cBhvr>
                                        <p:cTn id="56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/>
          <p:cNvGrpSpPr/>
          <p:nvPr/>
        </p:nvGrpSpPr>
        <p:grpSpPr>
          <a:xfrm>
            <a:off x="965370" y="4093160"/>
            <a:ext cx="5575516" cy="689583"/>
            <a:chOff x="965370" y="4093160"/>
            <a:chExt cx="5575516" cy="689583"/>
          </a:xfrm>
        </p:grpSpPr>
        <p:sp>
          <p:nvSpPr>
            <p:cNvPr id="23" name="Rectangle 2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Split Warm and Cold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1857" y="1956986"/>
            <a:ext cx="3189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warm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cold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Mixed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mixed_array</a:t>
            </a:r>
            <a:r>
              <a:rPr lang="en-US" sz="2000" dirty="0" smtClean="0">
                <a:latin typeface="Consolas" panose="020B0609020204030204" pitchFamily="49" charset="0"/>
              </a:rPr>
              <a:t>[N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899" y="1267630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Extract fields that are accessed more often (warm) into a separate object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186716" y="1956986"/>
            <a:ext cx="5543661" cy="1945141"/>
            <a:chOff x="6186716" y="1956986"/>
            <a:chExt cx="5543661" cy="1945141"/>
          </a:xfrm>
        </p:grpSpPr>
        <p:sp>
          <p:nvSpPr>
            <p:cNvPr id="15" name="Rectangle 14"/>
            <p:cNvSpPr/>
            <p:nvPr/>
          </p:nvSpPr>
          <p:spPr>
            <a:xfrm>
              <a:off x="6186716" y="1963135"/>
              <a:ext cx="36430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 smtClean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 smtClean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000" dirty="0" smtClean="0">
                  <a:latin typeface="Consolas" panose="020B0609020204030204" pitchFamily="49" charset="0"/>
                </a:rPr>
                <a:t>};</a:t>
              </a:r>
            </a:p>
            <a:p>
              <a:endParaRPr lang="en-US" sz="2000" dirty="0">
                <a:latin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Warm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warm_array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latin typeface="Consolas" panose="020B0609020204030204" pitchFamily="49" charset="0"/>
                </a:rPr>
                <a:t>cold_array</a:t>
              </a:r>
              <a:r>
                <a:rPr lang="en-US" sz="2000" dirty="0">
                  <a:latin typeface="Consolas" panose="020B0609020204030204" pitchFamily="49" charset="0"/>
                </a:rPr>
                <a:t>[N];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03291" y="1956986"/>
              <a:ext cx="26270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struct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cold</a:t>
              </a:r>
              <a:r>
                <a:rPr lang="en-US" sz="2000" dirty="0"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15</a:t>
              </a:r>
              <a:r>
                <a:rPr lang="en-US" sz="2000" dirty="0">
                  <a:latin typeface="Consolas" panose="020B0609020204030204" pitchFamily="49" charset="0"/>
                </a:rPr>
                <a:t>];</a:t>
              </a:r>
            </a:p>
            <a:p>
              <a:r>
                <a:rPr lang="en-US" sz="2000" dirty="0">
                  <a:latin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5139630" y="2662082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2092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69176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878324" y="4474767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95408" y="4474767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07124" y="4475378"/>
            <a:ext cx="118872" cy="30797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24208" y="4475378"/>
            <a:ext cx="1711728" cy="3079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43068" y="4247755"/>
            <a:ext cx="1612325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412133" y="4952019"/>
            <a:ext cx="17171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6% efficiency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667922" y="4952019"/>
            <a:ext cx="201208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100% efficiency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832676" y="5487289"/>
            <a:ext cx="1050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Decrease occupied cache space and memory bandwidth by </a:t>
            </a:r>
            <a:r>
              <a:rPr lang="en-US" sz="24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16x times</a:t>
            </a:r>
            <a:r>
              <a:rPr lang="en-US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6238672" y="4093159"/>
            <a:ext cx="5575516" cy="689583"/>
            <a:chOff x="965370" y="4093160"/>
            <a:chExt cx="5575516" cy="689583"/>
          </a:xfrm>
        </p:grpSpPr>
        <p:sp>
          <p:nvSpPr>
            <p:cNvPr id="143" name="Rectangle 142"/>
            <p:cNvSpPr/>
            <p:nvPr/>
          </p:nvSpPr>
          <p:spPr>
            <a:xfrm>
              <a:off x="10544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32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712086" y="4474768"/>
              <a:ext cx="1828800" cy="3079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65370" y="4105436"/>
              <a:ext cx="31771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804062" y="4093160"/>
              <a:ext cx="4507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64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1054473" y="4384279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28830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711886" y="4373592"/>
              <a:ext cx="0" cy="90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712086" y="4105436"/>
              <a:ext cx="5838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128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326277" y="4476356"/>
            <a:ext cx="5510198" cy="307975"/>
            <a:chOff x="6314372" y="4476356"/>
            <a:chExt cx="5510198" cy="307975"/>
          </a:xfrm>
        </p:grpSpPr>
        <p:grpSp>
          <p:nvGrpSpPr>
            <p:cNvPr id="117" name="Group 116"/>
            <p:cNvGrpSpPr/>
            <p:nvPr/>
          </p:nvGrpSpPr>
          <p:grpSpPr>
            <a:xfrm>
              <a:off x="9984277" y="4476356"/>
              <a:ext cx="1840293" cy="307975"/>
              <a:chOff x="6232626" y="5315598"/>
              <a:chExt cx="1840293" cy="307975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6314372" y="4476356"/>
              <a:ext cx="1840293" cy="307975"/>
              <a:chOff x="6232626" y="5315598"/>
              <a:chExt cx="1840293" cy="30797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40290" y="4476356"/>
              <a:ext cx="1840293" cy="307975"/>
              <a:chOff x="6232626" y="5315598"/>
              <a:chExt cx="1840293" cy="30797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623262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34021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4780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55539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6298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77057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878160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985749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093338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0092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308516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416105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523694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31283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738872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7846461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954047" y="5315598"/>
                <a:ext cx="118872" cy="3079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0224868" y="4247755"/>
            <a:ext cx="1773484" cy="13010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35" grpId="0"/>
      <p:bldP spid="135" grpId="2"/>
      <p:bldP spid="136" grpId="0"/>
      <p:bldP spid="136" grpId="1"/>
      <p:bldP spid="1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Dense Data Packing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21489"/>
            <a:ext cx="10515600" cy="828782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2400" dirty="0">
                <a:solidFill>
                  <a:prstClr val="black"/>
                </a:solidFill>
              </a:rPr>
              <a:t>By default, C++ has </a:t>
            </a:r>
            <a:r>
              <a:rPr lang="en-US" sz="2400" dirty="0" smtClean="0">
                <a:solidFill>
                  <a:prstClr val="black"/>
                </a:solidFill>
              </a:rPr>
              <a:t>sparse </a:t>
            </a: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dirty="0" smtClean="0">
                <a:solidFill>
                  <a:prstClr val="black"/>
                </a:solidFill>
              </a:rPr>
              <a:t>packing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>
                <a:solidFill>
                  <a:prstClr val="black"/>
                </a:solidFill>
              </a:rPr>
              <a:t>Each field is aligned by its size (to prevent line splits)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spcBef>
                <a:spcPts val="1200"/>
              </a:spcBef>
            </a:pP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053" y="2224423"/>
            <a:ext cx="24524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5117" y="2532199"/>
            <a:ext cx="9988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4B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1B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8B</a:t>
            </a:r>
            <a:endParaRPr lang="en-US" sz="2000" i="1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053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5575" y="4700637"/>
            <a:ext cx="338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053" y="2224423"/>
            <a:ext cx="3538024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Sparse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padding0</a:t>
            </a:r>
            <a:r>
              <a:rPr lang="en-US" sz="2000" dirty="0" smtClean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7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519"/>
              </p:ext>
            </p:extLst>
          </p:nvPr>
        </p:nvGraphicFramePr>
        <p:xfrm>
          <a:off x="432618" y="5345849"/>
          <a:ext cx="405160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82565" y="5345849"/>
            <a:ext cx="466794" cy="806021"/>
            <a:chOff x="282565" y="5345849"/>
            <a:chExt cx="466794" cy="806021"/>
          </a:xfrm>
        </p:grpSpPr>
        <p:sp>
          <p:nvSpPr>
            <p:cNvPr id="16" name="Rectangle 15"/>
            <p:cNvSpPr/>
            <p:nvPr/>
          </p:nvSpPr>
          <p:spPr>
            <a:xfrm>
              <a:off x="432618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565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103178" y="5345849"/>
            <a:ext cx="679610" cy="806021"/>
            <a:chOff x="1103178" y="5345849"/>
            <a:chExt cx="679610" cy="806021"/>
          </a:xfrm>
        </p:grpSpPr>
        <p:sp>
          <p:nvSpPr>
            <p:cNvPr id="18" name="Rectangle 17"/>
            <p:cNvSpPr/>
            <p:nvPr/>
          </p:nvSpPr>
          <p:spPr>
            <a:xfrm>
              <a:off x="1103178" y="5345849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80118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33284" y="5345849"/>
            <a:ext cx="466794" cy="806021"/>
            <a:chOff x="1633284" y="5345849"/>
            <a:chExt cx="466794" cy="806021"/>
          </a:xfrm>
        </p:grpSpPr>
        <p:sp>
          <p:nvSpPr>
            <p:cNvPr id="21" name="Rectangle 20"/>
            <p:cNvSpPr/>
            <p:nvPr/>
          </p:nvSpPr>
          <p:spPr>
            <a:xfrm>
              <a:off x="1783337" y="5345849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33284" y="5751760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21214" y="5345849"/>
            <a:ext cx="1363011" cy="806021"/>
            <a:chOff x="3121214" y="5345849"/>
            <a:chExt cx="1363011" cy="806021"/>
          </a:xfrm>
        </p:grpSpPr>
        <p:sp>
          <p:nvSpPr>
            <p:cNvPr id="23" name="Rectangle 22"/>
            <p:cNvSpPr/>
            <p:nvPr/>
          </p:nvSpPr>
          <p:spPr>
            <a:xfrm>
              <a:off x="3121214" y="5345849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27976" y="5751760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6819" y="4095519"/>
            <a:ext cx="1721223" cy="1210235"/>
            <a:chOff x="6837068" y="4895943"/>
            <a:chExt cx="1721223" cy="1210235"/>
          </a:xfrm>
        </p:grpSpPr>
        <p:sp>
          <p:nvSpPr>
            <p:cNvPr id="26" name="Rectangle 25"/>
            <p:cNvSpPr/>
            <p:nvPr/>
          </p:nvSpPr>
          <p:spPr>
            <a:xfrm>
              <a:off x="6837068" y="4895943"/>
              <a:ext cx="1721223" cy="1210235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" descr="http://bumper-stickers.ru/27586-thickbox_default/mem-dzheki-cha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45" b="15322"/>
            <a:stretch/>
          </p:blipFill>
          <p:spPr bwMode="auto">
            <a:xfrm flipH="1">
              <a:off x="6883372" y="4895943"/>
              <a:ext cx="1628616" cy="1169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3956819" y="4095519"/>
            <a:ext cx="1721223" cy="116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967788" y="1610771"/>
            <a:ext cx="2857505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pack(pop)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67788" y="4762192"/>
            <a:ext cx="258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Dense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72232" y="2205373"/>
            <a:ext cx="3037952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LessSparse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bool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double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047884" y="4762192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LessS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parse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==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42869"/>
              </p:ext>
            </p:extLst>
          </p:nvPr>
        </p:nvGraphicFramePr>
        <p:xfrm>
          <a:off x="5285717" y="5335208"/>
          <a:ext cx="2701072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5026980" y="5335208"/>
            <a:ext cx="466794" cy="806021"/>
            <a:chOff x="5026980" y="5335208"/>
            <a:chExt cx="466794" cy="806021"/>
          </a:xfrm>
        </p:grpSpPr>
        <p:sp>
          <p:nvSpPr>
            <p:cNvPr id="36" name="Rectangle 35"/>
            <p:cNvSpPr/>
            <p:nvPr/>
          </p:nvSpPr>
          <p:spPr>
            <a:xfrm>
              <a:off x="5285717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26980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b0</a:t>
              </a:r>
              <a:endParaRPr lang="en-US" sz="20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956205" y="5335208"/>
            <a:ext cx="679610" cy="806021"/>
            <a:chOff x="5611984" y="5335208"/>
            <a:chExt cx="679610" cy="806021"/>
          </a:xfrm>
        </p:grpSpPr>
        <p:sp>
          <p:nvSpPr>
            <p:cNvPr id="38" name="Rectangle 37"/>
            <p:cNvSpPr/>
            <p:nvPr/>
          </p:nvSpPr>
          <p:spPr>
            <a:xfrm>
              <a:off x="5611984" y="5335208"/>
              <a:ext cx="679610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779398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endParaRPr lang="en-US" sz="20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58606" y="5335208"/>
            <a:ext cx="466794" cy="806021"/>
            <a:chOff x="5346701" y="5335208"/>
            <a:chExt cx="466794" cy="806021"/>
          </a:xfrm>
        </p:grpSpPr>
        <p:sp>
          <p:nvSpPr>
            <p:cNvPr id="40" name="Rectangle 39"/>
            <p:cNvSpPr/>
            <p:nvPr/>
          </p:nvSpPr>
          <p:spPr>
            <a:xfrm>
              <a:off x="5444088" y="5335208"/>
              <a:ext cx="166688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6701" y="5741119"/>
              <a:ext cx="466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b1</a:t>
              </a:r>
              <a:endParaRPr lang="en-US" sz="20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36436" y="5335208"/>
            <a:ext cx="1363011" cy="806021"/>
            <a:chOff x="6636436" y="5335208"/>
            <a:chExt cx="1363011" cy="806021"/>
          </a:xfrm>
        </p:grpSpPr>
        <p:sp>
          <p:nvSpPr>
            <p:cNvPr id="42" name="Rectangle 41"/>
            <p:cNvSpPr/>
            <p:nvPr/>
          </p:nvSpPr>
          <p:spPr>
            <a:xfrm>
              <a:off x="6636436" y="5335208"/>
              <a:ext cx="1363011" cy="3708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45825" y="574111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d</a:t>
              </a:r>
              <a:endParaRPr lang="en-US" sz="2000" dirty="0"/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0498"/>
              </p:ext>
            </p:extLst>
          </p:nvPr>
        </p:nvGraphicFramePr>
        <p:xfrm>
          <a:off x="9029584" y="5335208"/>
          <a:ext cx="236343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  <a:gridCol w="168817"/>
              </a:tblGrid>
              <a:tr h="3708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9029584" y="533520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02657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b0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9196272" y="5335208"/>
            <a:ext cx="679610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398596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9872268" y="5333898"/>
            <a:ext cx="166688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765029" y="5741119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b1</a:t>
            </a:r>
            <a:endParaRPr lang="en-US" sz="2000" dirty="0"/>
          </a:p>
        </p:txBody>
      </p:sp>
      <p:sp>
        <p:nvSpPr>
          <p:cNvPr id="51" name="Rectangle 50"/>
          <p:cNvSpPr/>
          <p:nvPr/>
        </p:nvSpPr>
        <p:spPr>
          <a:xfrm>
            <a:off x="10037060" y="5335208"/>
            <a:ext cx="1363011" cy="37084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608642" y="574111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d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8051658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287966" y="4700637"/>
            <a:ext cx="5373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35807" y="4700637"/>
            <a:ext cx="5373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2565" y="2050271"/>
            <a:ext cx="4452782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1746" y="1979021"/>
            <a:ext cx="3884919" cy="420007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28" grpId="0" animBg="1"/>
      <p:bldP spid="28" grpId="1" animBg="1"/>
      <p:bldP spid="31" grpId="0" animBg="1"/>
      <p:bldP spid="32" grpId="0"/>
      <p:bldP spid="33" grpId="0" animBg="1"/>
      <p:bldP spid="3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/>
      <p:bldP spid="54" grpId="0"/>
      <p:bldP spid="55" grpId="0" animBg="1"/>
      <p:bldP spid="60" grpId="0" animBg="1"/>
      <p:bldP spid="6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itfall: Split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427"/>
            <a:ext cx="10515600" cy="5270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Dense packing can be dangerous. E.g., lead to split line atomics.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17434" y="1714931"/>
            <a:ext cx="502685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pack(push)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>
                <a:latin typeface="Consolas" panose="020B0609020204030204" pitchFamily="49" charset="0"/>
              </a:rPr>
              <a:t>pack(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SplitAtomic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{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 smtClean="0"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#pragma </a:t>
            </a:r>
            <a:r>
              <a:rPr lang="en-US" sz="2000" dirty="0" smtClean="0">
                <a:latin typeface="Consolas" panose="020B0609020204030204" pitchFamily="49" charset="0"/>
              </a:rPr>
              <a:t>pack(pop)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7052" y="2357555"/>
            <a:ext cx="3709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alignas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64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  <a:latin typeface="Consolas" panose="020B0609020204030204" pitchFamily="49" charset="0"/>
              </a:rPr>
              <a:t>Atomic</a:t>
            </a:r>
            <a:endParaRPr lang="en-US" sz="2000" dirty="0">
              <a:solidFill>
                <a:srgbClr val="5B9BD5">
                  <a:lumMod val="75000"/>
                </a:srgbClr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uint8_t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padding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63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];</a:t>
            </a:r>
          </a:p>
          <a:p>
            <a:pPr lvl="0"/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   atomic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uint64_t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8827" y="2939689"/>
            <a:ext cx="6543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557500"/>
            <a:ext cx="821250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split line atomic is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~300x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slower that an usual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atomic!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81444" y="4270630"/>
            <a:ext cx="5734841" cy="1084029"/>
            <a:chOff x="881444" y="4270630"/>
            <a:chExt cx="5734841" cy="1084029"/>
          </a:xfrm>
        </p:grpSpPr>
        <p:grpSp>
          <p:nvGrpSpPr>
            <p:cNvPr id="24" name="Group 23"/>
            <p:cNvGrpSpPr/>
            <p:nvPr/>
          </p:nvGrpSpPr>
          <p:grpSpPr>
            <a:xfrm>
              <a:off x="881444" y="4270630"/>
              <a:ext cx="5575516" cy="689583"/>
              <a:chOff x="965370" y="4093160"/>
              <a:chExt cx="5575516" cy="68958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72141" y="4652236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94397" y="4652238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003960" y="4433835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14603" y="495454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808540" y="4941554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222115" y="5171262"/>
            <a:ext cx="2372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atomic is in two lines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572451" y="4290199"/>
            <a:ext cx="5619549" cy="1088390"/>
            <a:chOff x="6572451" y="4290199"/>
            <a:chExt cx="5619549" cy="1088390"/>
          </a:xfrm>
        </p:grpSpPr>
        <p:grpSp>
          <p:nvGrpSpPr>
            <p:cNvPr id="41" name="Group 40"/>
            <p:cNvGrpSpPr/>
            <p:nvPr/>
          </p:nvGrpSpPr>
          <p:grpSpPr>
            <a:xfrm>
              <a:off x="6572451" y="4290199"/>
              <a:ext cx="5575516" cy="689583"/>
              <a:chOff x="965370" y="4093160"/>
              <a:chExt cx="5575516" cy="68958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0544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70" y="410543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804062" y="4093160"/>
                <a:ext cx="45076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054473" y="4384279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8830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712086" y="4105436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128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6663148" y="4671805"/>
              <a:ext cx="1711728" cy="3079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69914" y="4671806"/>
              <a:ext cx="349053" cy="30797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579675" y="4372281"/>
              <a:ext cx="1612325" cy="6736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7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490167" y="4676727"/>
              <a:ext cx="0" cy="301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6960893" y="4978479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padding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60626" y="4978479"/>
              <a:ext cx="325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a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>
            <a:stCxn id="65" idx="1"/>
            <a:endCxn id="64" idx="3"/>
          </p:cNvCxnSpPr>
          <p:nvPr/>
        </p:nvCxnSpPr>
        <p:spPr>
          <a:xfrm flipH="1" flipV="1">
            <a:off x="8686356" y="5178534"/>
            <a:ext cx="535759" cy="177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180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/>
      <p:bldP spid="13" grpId="0"/>
      <p:bldP spid="14" grpId="0"/>
      <p:bldP spid="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Pitfall: False Line Sharing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40" y="1914357"/>
            <a:ext cx="6950042" cy="42248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99750" y="1914357"/>
            <a:ext cx="6685932" cy="3704483"/>
            <a:chOff x="5013434" y="1600333"/>
            <a:chExt cx="6685932" cy="3704483"/>
          </a:xfrm>
        </p:grpSpPr>
        <p:grpSp>
          <p:nvGrpSpPr>
            <p:cNvPr id="9" name="Group 8"/>
            <p:cNvGrpSpPr/>
            <p:nvPr/>
          </p:nvGrpSpPr>
          <p:grpSpPr>
            <a:xfrm>
              <a:off x="5013434" y="3988159"/>
              <a:ext cx="5156930" cy="1316657"/>
              <a:chOff x="3234945" y="3102609"/>
              <a:chExt cx="4251962" cy="107213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34945" y="3102609"/>
                <a:ext cx="4251962" cy="1024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6" name="TextBox 15"/>
              <p:cNvSpPr txBox="1"/>
              <p:nvPr/>
            </p:nvSpPr>
            <p:spPr>
              <a:xfrm>
                <a:off x="4439241" y="3798815"/>
                <a:ext cx="2060792" cy="3759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Shared L3 Cache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013434" y="1600333"/>
              <a:ext cx="1293853" cy="2376909"/>
              <a:chOff x="3234945" y="1158240"/>
              <a:chExt cx="1066800" cy="193548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234945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435390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298046" y="1600333"/>
              <a:ext cx="1293853" cy="2376909"/>
              <a:chOff x="4294126" y="1158240"/>
              <a:chExt cx="1066800" cy="193548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2941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484186" y="1276965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591899" y="1600333"/>
              <a:ext cx="1293853" cy="2376909"/>
              <a:chOff x="5360926" y="1158240"/>
              <a:chExt cx="1066800" cy="19354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3609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76402" y="1279610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885752" y="1600333"/>
              <a:ext cx="1293853" cy="2376909"/>
              <a:chOff x="6427726" y="1158240"/>
              <a:chExt cx="1066800" cy="19354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427726" y="1158240"/>
                <a:ext cx="1066800" cy="1935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92101" y="1279611"/>
                <a:ext cx="683582" cy="375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Core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13546" y="1600333"/>
              <a:ext cx="1585820" cy="3649584"/>
              <a:chOff x="7440060" y="1158240"/>
              <a:chExt cx="1307531" cy="29718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86906" y="1158240"/>
                <a:ext cx="1190976" cy="2971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6" name="TextBox 32"/>
              <p:cNvSpPr txBox="1"/>
              <p:nvPr/>
            </p:nvSpPr>
            <p:spPr>
              <a:xfrm>
                <a:off x="7440060" y="1964432"/>
                <a:ext cx="1307531" cy="132827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System Agent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&amp;</a:t>
                </a:r>
              </a:p>
              <a:p>
                <a:pPr algn="ctr"/>
                <a:r>
                  <a:rPr lang="en-US" sz="20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Memory Controller</a:t>
                </a:r>
                <a:endParaRPr lang="ru-RU" sz="20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7" name="fetch response 3"/>
          <p:cNvSpPr/>
          <p:nvPr/>
        </p:nvSpPr>
        <p:spPr>
          <a:xfrm>
            <a:off x="5399648" y="2829213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etch response 3"/>
          <p:cNvSpPr/>
          <p:nvPr/>
        </p:nvSpPr>
        <p:spPr>
          <a:xfrm>
            <a:off x="5419606" y="44413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622012" y="2805347"/>
            <a:ext cx="1237035" cy="976425"/>
            <a:chOff x="2294965" y="3065929"/>
            <a:chExt cx="1344706" cy="1061413"/>
          </a:xfrm>
        </p:grpSpPr>
        <p:sp>
          <p:nvSpPr>
            <p:cNvPr id="30" name="Cloud 29"/>
            <p:cNvSpPr/>
            <p:nvPr/>
          </p:nvSpPr>
          <p:spPr>
            <a:xfrm>
              <a:off x="2294965" y="3065929"/>
              <a:ext cx="1344706" cy="1061413"/>
            </a:xfrm>
            <a:prstGeom prst="clou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6869" y="3245341"/>
              <a:ext cx="1160900" cy="702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want to write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84549" y="2907085"/>
            <a:ext cx="790419" cy="776178"/>
            <a:chOff x="8102607" y="1256790"/>
            <a:chExt cx="790419" cy="776178"/>
          </a:xfrm>
        </p:grpSpPr>
        <p:sp>
          <p:nvSpPr>
            <p:cNvPr id="33" name="Explosion 2 32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0203" y="4298333"/>
            <a:ext cx="790419" cy="776178"/>
            <a:chOff x="8102607" y="1256790"/>
            <a:chExt cx="790419" cy="776178"/>
          </a:xfrm>
        </p:grpSpPr>
        <p:sp>
          <p:nvSpPr>
            <p:cNvPr id="36" name="Explosion 2 35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24186" y="4303862"/>
            <a:ext cx="790419" cy="776178"/>
            <a:chOff x="8102607" y="1256790"/>
            <a:chExt cx="790419" cy="776178"/>
          </a:xfrm>
        </p:grpSpPr>
        <p:sp>
          <p:nvSpPr>
            <p:cNvPr id="39" name="Explosion 2 3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24186" y="4298333"/>
            <a:ext cx="790419" cy="776178"/>
            <a:chOff x="8102607" y="1256790"/>
            <a:chExt cx="790419" cy="776178"/>
          </a:xfrm>
        </p:grpSpPr>
        <p:sp>
          <p:nvSpPr>
            <p:cNvPr id="42" name="Explosion 2 4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02607" y="1449151"/>
              <a:ext cx="7521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snoop</a:t>
              </a:r>
            </a:p>
          </p:txBody>
        </p:sp>
      </p:grpSp>
      <p:sp>
        <p:nvSpPr>
          <p:cNvPr id="44" name="fetch response 3"/>
          <p:cNvSpPr/>
          <p:nvPr/>
        </p:nvSpPr>
        <p:spPr>
          <a:xfrm>
            <a:off x="5419606" y="4454066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73085" y="1278320"/>
            <a:ext cx="11272461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Do not place independent data written by multiple threads into one line!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data is only read </a:t>
            </a:r>
            <a:r>
              <a:rPr lang="en-US" sz="2000" dirty="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OK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03147" y="2160057"/>
            <a:ext cx="4363818" cy="1342284"/>
            <a:chOff x="574681" y="2638332"/>
            <a:chExt cx="4363818" cy="1342284"/>
          </a:xfrm>
        </p:grpSpPr>
        <p:sp>
          <p:nvSpPr>
            <p:cNvPr id="47" name="Rectangle 46"/>
            <p:cNvSpPr/>
            <p:nvPr/>
          </p:nvSpPr>
          <p:spPr>
            <a:xfrm>
              <a:off x="630907" y="3026509"/>
              <a:ext cx="43075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each thread repeatedly writes </a:t>
              </a:r>
            </a:p>
            <a:p>
              <a:pPr lvl="0"/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</a:rPr>
                <a:t>// only its own element</a:t>
              </a:r>
            </a:p>
            <a:p>
              <a:pPr lvl="0"/>
              <a:r>
                <a:rPr lang="en-US" sz="2000" dirty="0" err="1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2000" dirty="0" smtClean="0">
                  <a:solidFill>
                    <a:srgbClr val="4472C4">
                      <a:lumMod val="50000"/>
                    </a:srgb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 smtClean="0">
                  <a:solidFill>
                    <a:srgbClr val="7030A0"/>
                  </a:solidFill>
                  <a:latin typeface="Consolas" panose="020B0609020204030204" pitchFamily="49" charset="0"/>
                </a:rPr>
                <a:t>thread_results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2000" dirty="0" smtClean="0">
                  <a:solidFill>
                    <a:prstClr val="black"/>
                  </a:solidFill>
                  <a:latin typeface="Consolas" panose="020B0609020204030204" pitchFamily="49" charset="0"/>
                </a:rPr>
                <a:t>];</a:t>
              </a:r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4681" y="2638332"/>
              <a:ext cx="404258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0188" indent="-230188">
                <a:buSzPct val="12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Example: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5316" y="4513520"/>
            <a:ext cx="4376744" cy="15491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0188" indent="-230188"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Core must “own” a whole line to be able to write it</a:t>
            </a:r>
          </a:p>
          <a:p>
            <a:pPr marL="800100" lvl="1" indent="-342900">
              <a:spcBef>
                <a:spcPts val="800"/>
              </a:spcBef>
              <a:buSzPct val="120000"/>
              <a:buFont typeface="Roboto" panose="02000000000000000000" pitchFamily="2" charset="0"/>
              <a:buChar char="–"/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The copies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 the other Cores are removed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5556088" y="5114637"/>
            <a:ext cx="6137645" cy="924007"/>
          </a:xfrm>
          <a:prstGeom prst="roundRect">
            <a:avLst>
              <a:gd name="adj" fmla="val 86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Each write miss L1 and L2 caches!</a:t>
            </a:r>
          </a:p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If the data were in different lines, it would be L1 hits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28539" y="3608958"/>
            <a:ext cx="3670300" cy="689583"/>
            <a:chOff x="628539" y="3608958"/>
            <a:chExt cx="3670300" cy="689583"/>
          </a:xfrm>
        </p:grpSpPr>
        <p:grpSp>
          <p:nvGrpSpPr>
            <p:cNvPr id="50" name="Group 49"/>
            <p:cNvGrpSpPr/>
            <p:nvPr/>
          </p:nvGrpSpPr>
          <p:grpSpPr>
            <a:xfrm>
              <a:off x="628539" y="3608958"/>
              <a:ext cx="3670300" cy="689583"/>
              <a:chOff x="2870586" y="4093160"/>
              <a:chExt cx="3670300" cy="68958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28832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12086" y="4474768"/>
                <a:ext cx="1828800" cy="3079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870586" y="409316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endParaRPr lang="en-US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2878612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711886" y="4373592"/>
                <a:ext cx="0" cy="90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4712086" y="4105436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64</a:t>
                </a: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635682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0510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79273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43675" y="3990566"/>
              <a:ext cx="174828" cy="30797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263266" y="3725775"/>
            <a:ext cx="1612325" cy="6736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299749" y="2767952"/>
            <a:ext cx="1273177" cy="1523314"/>
            <a:chOff x="5299749" y="2767952"/>
            <a:chExt cx="1273177" cy="1523314"/>
          </a:xfrm>
        </p:grpSpPr>
        <p:grpSp>
          <p:nvGrpSpPr>
            <p:cNvPr id="49" name="Group 48"/>
            <p:cNvGrpSpPr/>
            <p:nvPr/>
          </p:nvGrpSpPr>
          <p:grpSpPr>
            <a:xfrm>
              <a:off x="5309014" y="2767952"/>
              <a:ext cx="648379" cy="730540"/>
              <a:chOff x="5309014" y="2767952"/>
              <a:chExt cx="648379" cy="73054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299749" y="3502341"/>
              <a:ext cx="1273177" cy="788925"/>
              <a:chOff x="5299749" y="3502341"/>
              <a:chExt cx="1273177" cy="78892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587152" y="2761155"/>
            <a:ext cx="3860268" cy="1533960"/>
            <a:chOff x="6587152" y="2761155"/>
            <a:chExt cx="3860268" cy="1533960"/>
          </a:xfrm>
        </p:grpSpPr>
        <p:grpSp>
          <p:nvGrpSpPr>
            <p:cNvPr id="74" name="Group 73"/>
            <p:cNvGrpSpPr/>
            <p:nvPr/>
          </p:nvGrpSpPr>
          <p:grpSpPr>
            <a:xfrm>
              <a:off x="6596417" y="2771801"/>
              <a:ext cx="648379" cy="730540"/>
              <a:chOff x="5309014" y="2767952"/>
              <a:chExt cx="648379" cy="73054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587152" y="3506190"/>
              <a:ext cx="1273177" cy="788925"/>
              <a:chOff x="5299749" y="3502341"/>
              <a:chExt cx="1273177" cy="78892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7889054" y="2770452"/>
              <a:ext cx="648379" cy="730540"/>
              <a:chOff x="5309014" y="2767952"/>
              <a:chExt cx="648379" cy="73054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79789" y="3504841"/>
              <a:ext cx="1273177" cy="788925"/>
              <a:chOff x="5299749" y="3502341"/>
              <a:chExt cx="1273177" cy="788925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9183508" y="2761155"/>
              <a:ext cx="648379" cy="730540"/>
              <a:chOff x="5309014" y="2767952"/>
              <a:chExt cx="648379" cy="73054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309014" y="2767952"/>
                <a:ext cx="648379" cy="730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394218" y="290055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L1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9174243" y="3495544"/>
              <a:ext cx="1273177" cy="788925"/>
              <a:chOff x="5299749" y="3502341"/>
              <a:chExt cx="1273177" cy="78892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5299749" y="3502341"/>
                <a:ext cx="1273177" cy="7889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50800">
                  <a:schemeClr val="bg1">
                    <a:alpha val="8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668818" y="3707318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400" dirty="0" smtClean="0">
                    <a:effectLst>
                      <a:glow rad="190500">
                        <a:schemeClr val="bg1">
                          <a:alpha val="74000"/>
                        </a:schemeClr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L2</a:t>
                </a:r>
                <a:endParaRPr lang="ru-RU" sz="2400" dirty="0">
                  <a:effectLst>
                    <a:glow rad="190500">
                      <a:schemeClr val="bg1">
                        <a:alpha val="74000"/>
                      </a:schemeClr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4085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20718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4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-0.11146 -3.33333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10078 -0.00023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0508 -3.33333E-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46 -3.33333E-6 L -0.11146 -0.2312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-0.00023 L 0.10078 -0.23195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8 -3.33333E-6 L 0.20508 -0.23171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06328 3.7037E-6 C 0.09153 3.7037E-6 0.12656 -0.06227 0.12656 -0.11274 L 0.12656 -0.22547 " pathEditMode="relative" rAng="0" ptsTypes="AAAA">
                                      <p:cBhvr>
                                        <p:cTn id="14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-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44" grpId="0" animBg="1"/>
      <p:bldP spid="44" grpId="1" animBg="1"/>
      <p:bldP spid="45" grpId="0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CPU Works?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80078" y="2844722"/>
            <a:ext cx="2569513" cy="830997"/>
            <a:chOff x="1480078" y="2844722"/>
            <a:chExt cx="2569513" cy="830997"/>
          </a:xfrm>
        </p:grpSpPr>
        <p:sp>
          <p:nvSpPr>
            <p:cNvPr id="12" name="Left-Right Arrow 11"/>
            <p:cNvSpPr/>
            <p:nvPr/>
          </p:nvSpPr>
          <p:spPr>
            <a:xfrm>
              <a:off x="3087566" y="3026859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0078" y="2844722"/>
              <a:ext cx="124486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World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2215" y="2238375"/>
            <a:ext cx="5922410" cy="2760684"/>
            <a:chOff x="4412215" y="2238375"/>
            <a:chExt cx="5922410" cy="2760684"/>
          </a:xfrm>
        </p:grpSpPr>
        <p:sp>
          <p:nvSpPr>
            <p:cNvPr id="10" name="Left-Right Arrow 9"/>
            <p:cNvSpPr/>
            <p:nvPr/>
          </p:nvSpPr>
          <p:spPr>
            <a:xfrm>
              <a:off x="6982196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12215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383046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96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31459 3.703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993"/>
            <a:ext cx="10515600" cy="47767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2"/>
              </a:rPr>
              <a:t>Intel Architectures Optimization Reference Manual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Courses: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3"/>
              </a:rPr>
              <a:t>High-Performance Computing and Concurrency</a:t>
            </a:r>
            <a:r>
              <a:rPr lang="en-US" dirty="0"/>
              <a:t> by </a:t>
            </a:r>
            <a:r>
              <a:rPr lang="en-US" dirty="0" err="1"/>
              <a:t>Fedor</a:t>
            </a:r>
            <a:r>
              <a:rPr lang="en-US" dirty="0"/>
              <a:t> G. </a:t>
            </a:r>
            <a:r>
              <a:rPr lang="en-US" dirty="0" err="1" smtClean="0"/>
              <a:t>Pikus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Tools: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 smtClean="0">
                <a:hlinkClick r:id="rId4"/>
              </a:rPr>
              <a:t>Google Benchmark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5" action="ppaction://hlinkfile"/>
              </a:rPr>
              <a:t>godbolt.org</a:t>
            </a:r>
            <a:r>
              <a:rPr lang="en-US" dirty="0"/>
              <a:t> / </a:t>
            </a:r>
            <a:r>
              <a:rPr lang="en-US" dirty="0" smtClean="0">
                <a:hlinkClick r:id="rId6"/>
              </a:rPr>
              <a:t>quick-bench.com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hlinkClick r:id="rId7"/>
              </a:rPr>
              <a:t>Intel </a:t>
            </a:r>
            <a:r>
              <a:rPr lang="en-US" dirty="0" err="1">
                <a:hlinkClick r:id="rId7"/>
              </a:rPr>
              <a:t>VTune</a:t>
            </a:r>
            <a:r>
              <a:rPr lang="en-US" dirty="0">
                <a:hlinkClick r:id="rId7"/>
              </a:rPr>
              <a:t> </a:t>
            </a:r>
            <a:r>
              <a:rPr lang="en-US" dirty="0" smtClean="0">
                <a:hlinkClick r:id="rId7"/>
              </a:rPr>
              <a:t>Amplifier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30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4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4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 Works?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98147" y="1795463"/>
            <a:ext cx="3940175" cy="334803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result</a:t>
            </a:r>
          </a:p>
          <a:p>
            <a:pPr marL="342900" indent="-342900">
              <a:buSzPct val="100000"/>
              <a:buNone/>
            </a:pPr>
            <a:endParaRPr lang="en-US" sz="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next instruction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5545" y="2238375"/>
            <a:ext cx="5922410" cy="2760684"/>
            <a:chOff x="1366120" y="2238375"/>
            <a:chExt cx="5922410" cy="2760684"/>
          </a:xfrm>
        </p:grpSpPr>
        <p:grpSp>
          <p:nvGrpSpPr>
            <p:cNvPr id="16" name="Group 15"/>
            <p:cNvGrpSpPr/>
            <p:nvPr/>
          </p:nvGrpSpPr>
          <p:grpSpPr>
            <a:xfrm>
              <a:off x="5336951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" name="Left-Right Arrow 9"/>
            <p:cNvSpPr/>
            <p:nvPr/>
          </p:nvSpPr>
          <p:spPr>
            <a:xfrm>
              <a:off x="3936101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66120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164340" y="1207769"/>
            <a:ext cx="406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CPU actions: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8147" y="4201723"/>
            <a:ext cx="3940175" cy="146179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70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4715067" y="819841"/>
            <a:ext cx="2212287" cy="1482232"/>
          </a:xfrm>
          <a:prstGeom prst="cloudCallout">
            <a:avLst>
              <a:gd name="adj1" fmla="val -13744"/>
              <a:gd name="adj2" fmla="val 8523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25979" y="1339972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to do?</a:t>
            </a:r>
          </a:p>
        </p:txBody>
      </p:sp>
      <p:sp>
        <p:nvSpPr>
          <p:cNvPr id="23" name="fetch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60759" y="1348023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ea typeface="Roboto" panose="02000000000000000000" pitchFamily="2" charset="0"/>
              </a:rPr>
              <a:t>010100…0101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4755" y="1323855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pc="-300" dirty="0" smtClean="0">
                <a:latin typeface="Consolas" panose="020B0609020204030204" pitchFamily="49" charset="0"/>
                <a:ea typeface="Roboto" panose="02000000000000000000" pitchFamily="2" charset="0"/>
              </a:rPr>
              <a:t>a[0] = b[0] + 1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4396" y="1255398"/>
            <a:ext cx="4110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0" name="data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a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a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a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9636" y="1294500"/>
            <a:ext cx="411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endParaRPr lang="en-US" sz="2400" b="1" dirty="0" smtClean="0">
              <a:solidFill>
                <a:srgbClr val="00B050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968631" y="1294500"/>
            <a:ext cx="1705156" cy="461665"/>
            <a:chOff x="4770217" y="1437223"/>
            <a:chExt cx="1705156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770217" y="1474917"/>
              <a:ext cx="17051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  a[0] =         </a:t>
              </a:r>
              <a:endParaRPr lang="en-US" sz="2400" b="1" spc="-300" dirty="0" smtClean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3821" y="1437223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b="1" spc="-300" dirty="0">
                  <a:solidFill>
                    <a:srgbClr val="00B050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9" name="data response 1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a response 2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ata response 3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61400" y="1758788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46143" y="2668425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46143" y="3585665"/>
            <a:ext cx="12522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 MEM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6900" y="1338231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next?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77100" y="4047330"/>
            <a:ext cx="3948905" cy="18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62498" y="5353705"/>
            <a:ext cx="82670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Conclusion: CPU works a lot with Outside Memory</a:t>
            </a:r>
          </a:p>
        </p:txBody>
      </p:sp>
    </p:spTree>
    <p:extLst>
      <p:ext uri="{BB962C8B-B14F-4D97-AF65-F5344CB8AC3E}">
        <p14:creationId xmlns:p14="http://schemas.microsoft.com/office/powerpoint/2010/main" val="23650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2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6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12" grpId="0"/>
      <p:bldP spid="44" grpId="0"/>
      <p:bldP spid="45" grpId="0"/>
      <p:bldP spid="46" grpId="0" animBg="1"/>
      <p:bldP spid="46" grpId="1" animBg="1"/>
      <p:bldP spid="17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-Right Arrow 6"/>
          <p:cNvSpPr/>
          <p:nvPr/>
        </p:nvSpPr>
        <p:spPr>
          <a:xfrm>
            <a:off x="3145526" y="3042160"/>
            <a:ext cx="96202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546376" y="2519687"/>
            <a:ext cx="1951579" cy="2325483"/>
            <a:chOff x="8383046" y="2519687"/>
            <a:chExt cx="1951579" cy="23254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3145526" y="2471715"/>
            <a:ext cx="3352429" cy="237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Outside Memory </a:t>
            </a:r>
            <a:r>
              <a:rPr lang="en-US" dirty="0"/>
              <a:t>F</a:t>
            </a:r>
            <a:r>
              <a:rPr lang="en-US" dirty="0" smtClean="0"/>
              <a:t>ast?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42214 -0.000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Outside Memory Fast?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5545" y="2505449"/>
            <a:ext cx="8905875" cy="24793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63326" y="474056"/>
            <a:ext cx="11785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– </a:t>
            </a:r>
            <a:r>
              <a:rPr lang="en-US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endParaRPr lang="en-US" sz="3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51044" y="2890325"/>
            <a:ext cx="767475" cy="767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10349031" y="2981962"/>
            <a:ext cx="571500" cy="5715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a request"/>
          <p:cNvSpPr/>
          <p:nvPr/>
        </p:nvSpPr>
        <p:spPr>
          <a:xfrm>
            <a:off x="9951774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47235" y="1656352"/>
            <a:ext cx="982825" cy="523220"/>
            <a:chOff x="3873160" y="1803489"/>
            <a:chExt cx="982825" cy="523220"/>
          </a:xfrm>
        </p:grpSpPr>
        <p:sp>
          <p:nvSpPr>
            <p:cNvPr id="7" name="Isosceles Triangle 6"/>
            <p:cNvSpPr/>
            <p:nvPr/>
          </p:nvSpPr>
          <p:spPr>
            <a:xfrm rot="5400000">
              <a:off x="385416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405345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1789" y="1803489"/>
              <a:ext cx="5741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3423" y="4856247"/>
            <a:ext cx="7725192" cy="9694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 is very slow.</a:t>
            </a:r>
          </a:p>
          <a:p>
            <a:pPr algn="ctr">
              <a:spcBef>
                <a:spcPts val="600"/>
              </a:spcBef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CPU would wait 99% of the time for Memory response.</a:t>
            </a:r>
          </a:p>
        </p:txBody>
      </p:sp>
    </p:spTree>
    <p:extLst>
      <p:ext uri="{BB962C8B-B14F-4D97-AF65-F5344CB8AC3E}">
        <p14:creationId xmlns:p14="http://schemas.microsoft.com/office/powerpoint/2010/main" val="31235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1.48148E-6 L -0.18047 -1.48148E-6 " pathEditMode="relative" rAng="0" ptsTypes="AA">
                                      <p:cBhvr>
                                        <p:cTn id="43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200"/>
                            </p:stCondLst>
                            <p:childTnLst>
                              <p:par>
                                <p:cTn id="48" presetID="35" presetClass="path" presetSubtype="0" accel="14333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1.48148E-6 L -0.62565 -1.48148E-6 " pathEditMode="relative" rAng="0" ptsTypes="AA">
                                      <p:cBhvr>
                                        <p:cTn id="49" dur="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58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66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74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1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3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8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Real Life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45" y="2238375"/>
            <a:ext cx="2207357" cy="2207357"/>
          </a:xfrm>
          <a:prstGeom prst="rect">
            <a:avLst/>
          </a:prstGeom>
        </p:spPr>
      </p:pic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92210" y="2519687"/>
            <a:ext cx="1951579" cy="1652481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3663341" y="3737998"/>
            <a:ext cx="184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714274" y="3737998"/>
            <a:ext cx="184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20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</a:t>
            </a:r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804334" y="3737998"/>
            <a:ext cx="184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000" b="1" baseline="300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US" sz="2000" b="1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904741" y="4298709"/>
            <a:ext cx="1841943" cy="1852931"/>
            <a:chOff x="904741" y="4298709"/>
            <a:chExt cx="1841943" cy="1852931"/>
          </a:xfrm>
        </p:grpSpPr>
        <p:grpSp>
          <p:nvGrpSpPr>
            <p:cNvPr id="96" name="Group 95"/>
            <p:cNvGrpSpPr/>
            <p:nvPr/>
          </p:nvGrpSpPr>
          <p:grpSpPr>
            <a:xfrm>
              <a:off x="1265978" y="4298709"/>
              <a:ext cx="1258571" cy="1360837"/>
              <a:chOff x="1265978" y="4345009"/>
              <a:chExt cx="1258571" cy="1360837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2088304" y="4999091"/>
                <a:ext cx="436245" cy="706755"/>
              </a:xfrm>
              <a:custGeom>
                <a:avLst/>
                <a:gdLst>
                  <a:gd name="connsiteX0" fmla="*/ 1905 w 421005"/>
                  <a:gd name="connsiteY0" fmla="*/ 716280 h 716280"/>
                  <a:gd name="connsiteX1" fmla="*/ 421005 w 421005"/>
                  <a:gd name="connsiteY1" fmla="*/ 464820 h 716280"/>
                  <a:gd name="connsiteX2" fmla="*/ 415290 w 421005"/>
                  <a:gd name="connsiteY2" fmla="*/ 0 h 716280"/>
                  <a:gd name="connsiteX3" fmla="*/ 0 w 421005"/>
                  <a:gd name="connsiteY3" fmla="*/ 262890 h 716280"/>
                  <a:gd name="connsiteX4" fmla="*/ 1905 w 421005"/>
                  <a:gd name="connsiteY4" fmla="*/ 716280 h 716280"/>
                  <a:gd name="connsiteX0" fmla="*/ 1905 w 421005"/>
                  <a:gd name="connsiteY0" fmla="*/ 704850 h 704850"/>
                  <a:gd name="connsiteX1" fmla="*/ 421005 w 421005"/>
                  <a:gd name="connsiteY1" fmla="*/ 453390 h 704850"/>
                  <a:gd name="connsiteX2" fmla="*/ 415290 w 421005"/>
                  <a:gd name="connsiteY2" fmla="*/ 0 h 704850"/>
                  <a:gd name="connsiteX3" fmla="*/ 0 w 421005"/>
                  <a:gd name="connsiteY3" fmla="*/ 251460 h 704850"/>
                  <a:gd name="connsiteX4" fmla="*/ 1905 w 421005"/>
                  <a:gd name="connsiteY4" fmla="*/ 704850 h 704850"/>
                  <a:gd name="connsiteX0" fmla="*/ 0 w 421005"/>
                  <a:gd name="connsiteY0" fmla="*/ 706755 h 706755"/>
                  <a:gd name="connsiteX1" fmla="*/ 421005 w 421005"/>
                  <a:gd name="connsiteY1" fmla="*/ 453390 h 706755"/>
                  <a:gd name="connsiteX2" fmla="*/ 415290 w 421005"/>
                  <a:gd name="connsiteY2" fmla="*/ 0 h 706755"/>
                  <a:gd name="connsiteX3" fmla="*/ 0 w 421005"/>
                  <a:gd name="connsiteY3" fmla="*/ 251460 h 706755"/>
                  <a:gd name="connsiteX4" fmla="*/ 0 w 421005"/>
                  <a:gd name="connsiteY4" fmla="*/ 706755 h 706755"/>
                  <a:gd name="connsiteX0" fmla="*/ 0 w 426720"/>
                  <a:gd name="connsiteY0" fmla="*/ 701040 h 701040"/>
                  <a:gd name="connsiteX1" fmla="*/ 426720 w 426720"/>
                  <a:gd name="connsiteY1" fmla="*/ 453390 h 701040"/>
                  <a:gd name="connsiteX2" fmla="*/ 421005 w 426720"/>
                  <a:gd name="connsiteY2" fmla="*/ 0 h 701040"/>
                  <a:gd name="connsiteX3" fmla="*/ 5715 w 426720"/>
                  <a:gd name="connsiteY3" fmla="*/ 251460 h 701040"/>
                  <a:gd name="connsiteX4" fmla="*/ 0 w 426720"/>
                  <a:gd name="connsiteY4" fmla="*/ 701040 h 701040"/>
                  <a:gd name="connsiteX0" fmla="*/ 0 w 426720"/>
                  <a:gd name="connsiteY0" fmla="*/ 701040 h 701040"/>
                  <a:gd name="connsiteX1" fmla="*/ 426720 w 426720"/>
                  <a:gd name="connsiteY1" fmla="*/ 453390 h 701040"/>
                  <a:gd name="connsiteX2" fmla="*/ 421005 w 426720"/>
                  <a:gd name="connsiteY2" fmla="*/ 0 h 701040"/>
                  <a:gd name="connsiteX3" fmla="*/ 11430 w 426720"/>
                  <a:gd name="connsiteY3" fmla="*/ 249555 h 701040"/>
                  <a:gd name="connsiteX4" fmla="*/ 0 w 426720"/>
                  <a:gd name="connsiteY4" fmla="*/ 701040 h 701040"/>
                  <a:gd name="connsiteX0" fmla="*/ 0 w 426720"/>
                  <a:gd name="connsiteY0" fmla="*/ 701040 h 701040"/>
                  <a:gd name="connsiteX1" fmla="*/ 426720 w 426720"/>
                  <a:gd name="connsiteY1" fmla="*/ 453390 h 701040"/>
                  <a:gd name="connsiteX2" fmla="*/ 421005 w 426720"/>
                  <a:gd name="connsiteY2" fmla="*/ 0 h 701040"/>
                  <a:gd name="connsiteX3" fmla="*/ 7620 w 426720"/>
                  <a:gd name="connsiteY3" fmla="*/ 247650 h 701040"/>
                  <a:gd name="connsiteX4" fmla="*/ 0 w 426720"/>
                  <a:gd name="connsiteY4" fmla="*/ 701040 h 701040"/>
                  <a:gd name="connsiteX0" fmla="*/ 7620 w 434340"/>
                  <a:gd name="connsiteY0" fmla="*/ 701040 h 701040"/>
                  <a:gd name="connsiteX1" fmla="*/ 434340 w 434340"/>
                  <a:gd name="connsiteY1" fmla="*/ 453390 h 701040"/>
                  <a:gd name="connsiteX2" fmla="*/ 428625 w 434340"/>
                  <a:gd name="connsiteY2" fmla="*/ 0 h 701040"/>
                  <a:gd name="connsiteX3" fmla="*/ 0 w 434340"/>
                  <a:gd name="connsiteY3" fmla="*/ 255270 h 701040"/>
                  <a:gd name="connsiteX4" fmla="*/ 7620 w 434340"/>
                  <a:gd name="connsiteY4" fmla="*/ 701040 h 701040"/>
                  <a:gd name="connsiteX0" fmla="*/ 0 w 434340"/>
                  <a:gd name="connsiteY0" fmla="*/ 706755 h 706755"/>
                  <a:gd name="connsiteX1" fmla="*/ 434340 w 434340"/>
                  <a:gd name="connsiteY1" fmla="*/ 453390 h 706755"/>
                  <a:gd name="connsiteX2" fmla="*/ 428625 w 434340"/>
                  <a:gd name="connsiteY2" fmla="*/ 0 h 706755"/>
                  <a:gd name="connsiteX3" fmla="*/ 0 w 434340"/>
                  <a:gd name="connsiteY3" fmla="*/ 255270 h 706755"/>
                  <a:gd name="connsiteX4" fmla="*/ 0 w 434340"/>
                  <a:gd name="connsiteY4" fmla="*/ 706755 h 706755"/>
                  <a:gd name="connsiteX0" fmla="*/ 1905 w 436245"/>
                  <a:gd name="connsiteY0" fmla="*/ 706755 h 706755"/>
                  <a:gd name="connsiteX1" fmla="*/ 436245 w 436245"/>
                  <a:gd name="connsiteY1" fmla="*/ 453390 h 706755"/>
                  <a:gd name="connsiteX2" fmla="*/ 430530 w 436245"/>
                  <a:gd name="connsiteY2" fmla="*/ 0 h 706755"/>
                  <a:gd name="connsiteX3" fmla="*/ 0 w 436245"/>
                  <a:gd name="connsiteY3" fmla="*/ 255270 h 706755"/>
                  <a:gd name="connsiteX4" fmla="*/ 1905 w 436245"/>
                  <a:gd name="connsiteY4" fmla="*/ 706755 h 70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245" h="706755">
                    <a:moveTo>
                      <a:pt x="1905" y="706755"/>
                    </a:moveTo>
                    <a:lnTo>
                      <a:pt x="436245" y="453390"/>
                    </a:lnTo>
                    <a:lnTo>
                      <a:pt x="430530" y="0"/>
                    </a:lnTo>
                    <a:lnTo>
                      <a:pt x="0" y="255270"/>
                    </a:lnTo>
                    <a:lnTo>
                      <a:pt x="1905" y="706755"/>
                    </a:lnTo>
                    <a:close/>
                  </a:path>
                </a:pathLst>
              </a:custGeom>
              <a:solidFill>
                <a:srgbClr val="384E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1271693" y="4788339"/>
                <a:ext cx="817245" cy="914400"/>
              </a:xfrm>
              <a:custGeom>
                <a:avLst/>
                <a:gdLst>
                  <a:gd name="connsiteX0" fmla="*/ 0 w 815340"/>
                  <a:gd name="connsiteY0" fmla="*/ 0 h 914400"/>
                  <a:gd name="connsiteX1" fmla="*/ 0 w 815340"/>
                  <a:gd name="connsiteY1" fmla="*/ 445770 h 914400"/>
                  <a:gd name="connsiteX2" fmla="*/ 815340 w 815340"/>
                  <a:gd name="connsiteY2" fmla="*/ 914400 h 914400"/>
                  <a:gd name="connsiteX3" fmla="*/ 811530 w 815340"/>
                  <a:gd name="connsiteY3" fmla="*/ 462915 h 914400"/>
                  <a:gd name="connsiteX4" fmla="*/ 0 w 815340"/>
                  <a:gd name="connsiteY4" fmla="*/ 0 h 914400"/>
                  <a:gd name="connsiteX0" fmla="*/ 0 w 817245"/>
                  <a:gd name="connsiteY0" fmla="*/ 0 h 914400"/>
                  <a:gd name="connsiteX1" fmla="*/ 0 w 817245"/>
                  <a:gd name="connsiteY1" fmla="*/ 445770 h 914400"/>
                  <a:gd name="connsiteX2" fmla="*/ 815340 w 817245"/>
                  <a:gd name="connsiteY2" fmla="*/ 914400 h 914400"/>
                  <a:gd name="connsiteX3" fmla="*/ 817245 w 817245"/>
                  <a:gd name="connsiteY3" fmla="*/ 464820 h 914400"/>
                  <a:gd name="connsiteX4" fmla="*/ 0 w 817245"/>
                  <a:gd name="connsiteY4" fmla="*/ 0 h 914400"/>
                  <a:gd name="connsiteX0" fmla="*/ 0 w 817245"/>
                  <a:gd name="connsiteY0" fmla="*/ 0 h 914400"/>
                  <a:gd name="connsiteX1" fmla="*/ 0 w 817245"/>
                  <a:gd name="connsiteY1" fmla="*/ 445770 h 914400"/>
                  <a:gd name="connsiteX2" fmla="*/ 815340 w 817245"/>
                  <a:gd name="connsiteY2" fmla="*/ 914400 h 914400"/>
                  <a:gd name="connsiteX3" fmla="*/ 817245 w 817245"/>
                  <a:gd name="connsiteY3" fmla="*/ 464820 h 914400"/>
                  <a:gd name="connsiteX4" fmla="*/ 0 w 817245"/>
                  <a:gd name="connsiteY4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245" h="914400">
                    <a:moveTo>
                      <a:pt x="0" y="0"/>
                    </a:moveTo>
                    <a:lnTo>
                      <a:pt x="0" y="445770"/>
                    </a:lnTo>
                    <a:lnTo>
                      <a:pt x="815340" y="914400"/>
                    </a:lnTo>
                    <a:lnTo>
                      <a:pt x="817245" y="4648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C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2238786" y="5292630"/>
                <a:ext cx="137160" cy="396240"/>
              </a:xfrm>
              <a:custGeom>
                <a:avLst/>
                <a:gdLst>
                  <a:gd name="connsiteX0" fmla="*/ 0 w 137160"/>
                  <a:gd name="connsiteY0" fmla="*/ 0 h 396240"/>
                  <a:gd name="connsiteX1" fmla="*/ 137160 w 137160"/>
                  <a:gd name="connsiteY1" fmla="*/ 78105 h 396240"/>
                  <a:gd name="connsiteX2" fmla="*/ 131445 w 137160"/>
                  <a:gd name="connsiteY2" fmla="*/ 396240 h 396240"/>
                  <a:gd name="connsiteX3" fmla="*/ 0 w 137160"/>
                  <a:gd name="connsiteY3" fmla="*/ 316230 h 396240"/>
                  <a:gd name="connsiteX4" fmla="*/ 0 w 137160"/>
                  <a:gd name="connsiteY4" fmla="*/ 0 h 396240"/>
                  <a:gd name="connsiteX0" fmla="*/ 0 w 137160"/>
                  <a:gd name="connsiteY0" fmla="*/ 0 h 396240"/>
                  <a:gd name="connsiteX1" fmla="*/ 137160 w 137160"/>
                  <a:gd name="connsiteY1" fmla="*/ 78105 h 396240"/>
                  <a:gd name="connsiteX2" fmla="*/ 135255 w 137160"/>
                  <a:gd name="connsiteY2" fmla="*/ 396240 h 396240"/>
                  <a:gd name="connsiteX3" fmla="*/ 0 w 137160"/>
                  <a:gd name="connsiteY3" fmla="*/ 316230 h 396240"/>
                  <a:gd name="connsiteX4" fmla="*/ 0 w 137160"/>
                  <a:gd name="connsiteY4" fmla="*/ 0 h 396240"/>
                  <a:gd name="connsiteX0" fmla="*/ 0 w 137671"/>
                  <a:gd name="connsiteY0" fmla="*/ 0 h 396240"/>
                  <a:gd name="connsiteX1" fmla="*/ 137160 w 137671"/>
                  <a:gd name="connsiteY1" fmla="*/ 78105 h 396240"/>
                  <a:gd name="connsiteX2" fmla="*/ 135255 w 137671"/>
                  <a:gd name="connsiteY2" fmla="*/ 396240 h 396240"/>
                  <a:gd name="connsiteX3" fmla="*/ 0 w 137671"/>
                  <a:gd name="connsiteY3" fmla="*/ 316230 h 396240"/>
                  <a:gd name="connsiteX4" fmla="*/ 0 w 137671"/>
                  <a:gd name="connsiteY4" fmla="*/ 0 h 396240"/>
                  <a:gd name="connsiteX0" fmla="*/ 0 w 137160"/>
                  <a:gd name="connsiteY0" fmla="*/ 0 h 396240"/>
                  <a:gd name="connsiteX1" fmla="*/ 137160 w 137160"/>
                  <a:gd name="connsiteY1" fmla="*/ 78105 h 396240"/>
                  <a:gd name="connsiteX2" fmla="*/ 135255 w 137160"/>
                  <a:gd name="connsiteY2" fmla="*/ 396240 h 396240"/>
                  <a:gd name="connsiteX3" fmla="*/ 0 w 137160"/>
                  <a:gd name="connsiteY3" fmla="*/ 316230 h 396240"/>
                  <a:gd name="connsiteX4" fmla="*/ 0 w 137160"/>
                  <a:gd name="connsiteY4" fmla="*/ 0 h 39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" h="396240">
                    <a:moveTo>
                      <a:pt x="0" y="0"/>
                    </a:moveTo>
                    <a:lnTo>
                      <a:pt x="137160" y="78105"/>
                    </a:lnTo>
                    <a:cubicBezTo>
                      <a:pt x="134620" y="399415"/>
                      <a:pt x="139700" y="74930"/>
                      <a:pt x="135255" y="396240"/>
                    </a:cubicBezTo>
                    <a:lnTo>
                      <a:pt x="0" y="316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D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2375946" y="5296440"/>
                <a:ext cx="121920" cy="394335"/>
              </a:xfrm>
              <a:custGeom>
                <a:avLst/>
                <a:gdLst>
                  <a:gd name="connsiteX0" fmla="*/ 0 w 121920"/>
                  <a:gd name="connsiteY0" fmla="*/ 72390 h 394335"/>
                  <a:gd name="connsiteX1" fmla="*/ 121920 w 121920"/>
                  <a:gd name="connsiteY1" fmla="*/ 0 h 394335"/>
                  <a:gd name="connsiteX2" fmla="*/ 121920 w 121920"/>
                  <a:gd name="connsiteY2" fmla="*/ 327660 h 394335"/>
                  <a:gd name="connsiteX3" fmla="*/ 0 w 121920"/>
                  <a:gd name="connsiteY3" fmla="*/ 394335 h 394335"/>
                  <a:gd name="connsiteX4" fmla="*/ 0 w 121920"/>
                  <a:gd name="connsiteY4" fmla="*/ 72390 h 39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" h="394335">
                    <a:moveTo>
                      <a:pt x="0" y="72390"/>
                    </a:moveTo>
                    <a:lnTo>
                      <a:pt x="121920" y="0"/>
                    </a:lnTo>
                    <a:lnTo>
                      <a:pt x="121920" y="327660"/>
                    </a:lnTo>
                    <a:lnTo>
                      <a:pt x="0" y="394335"/>
                    </a:lnTo>
                    <a:lnTo>
                      <a:pt x="0" y="72390"/>
                    </a:lnTo>
                    <a:close/>
                  </a:path>
                </a:pathLst>
              </a:custGeom>
              <a:solidFill>
                <a:srgbClr val="898A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2241349" y="5216540"/>
                <a:ext cx="255270" cy="148590"/>
              </a:xfrm>
              <a:custGeom>
                <a:avLst/>
                <a:gdLst>
                  <a:gd name="connsiteX0" fmla="*/ 0 w 255270"/>
                  <a:gd name="connsiteY0" fmla="*/ 68580 h 140970"/>
                  <a:gd name="connsiteX1" fmla="*/ 133350 w 255270"/>
                  <a:gd name="connsiteY1" fmla="*/ 140970 h 140970"/>
                  <a:gd name="connsiteX2" fmla="*/ 255270 w 255270"/>
                  <a:gd name="connsiteY2" fmla="*/ 66675 h 140970"/>
                  <a:gd name="connsiteX3" fmla="*/ 137160 w 255270"/>
                  <a:gd name="connsiteY3" fmla="*/ 0 h 140970"/>
                  <a:gd name="connsiteX4" fmla="*/ 0 w 255270"/>
                  <a:gd name="connsiteY4" fmla="*/ 68580 h 140970"/>
                  <a:gd name="connsiteX0" fmla="*/ 0 w 255270"/>
                  <a:gd name="connsiteY0" fmla="*/ 76200 h 148590"/>
                  <a:gd name="connsiteX1" fmla="*/ 133350 w 255270"/>
                  <a:gd name="connsiteY1" fmla="*/ 148590 h 148590"/>
                  <a:gd name="connsiteX2" fmla="*/ 255270 w 255270"/>
                  <a:gd name="connsiteY2" fmla="*/ 74295 h 148590"/>
                  <a:gd name="connsiteX3" fmla="*/ 125730 w 255270"/>
                  <a:gd name="connsiteY3" fmla="*/ 0 h 148590"/>
                  <a:gd name="connsiteX4" fmla="*/ 0 w 255270"/>
                  <a:gd name="connsiteY4" fmla="*/ 76200 h 148590"/>
                  <a:gd name="connsiteX0" fmla="*/ 0 w 255270"/>
                  <a:gd name="connsiteY0" fmla="*/ 72390 h 144780"/>
                  <a:gd name="connsiteX1" fmla="*/ 133350 w 255270"/>
                  <a:gd name="connsiteY1" fmla="*/ 144780 h 144780"/>
                  <a:gd name="connsiteX2" fmla="*/ 255270 w 255270"/>
                  <a:gd name="connsiteY2" fmla="*/ 70485 h 144780"/>
                  <a:gd name="connsiteX3" fmla="*/ 121920 w 255270"/>
                  <a:gd name="connsiteY3" fmla="*/ 0 h 144780"/>
                  <a:gd name="connsiteX4" fmla="*/ 0 w 255270"/>
                  <a:gd name="connsiteY4" fmla="*/ 72390 h 144780"/>
                  <a:gd name="connsiteX0" fmla="*/ 0 w 255270"/>
                  <a:gd name="connsiteY0" fmla="*/ 76200 h 148590"/>
                  <a:gd name="connsiteX1" fmla="*/ 133350 w 255270"/>
                  <a:gd name="connsiteY1" fmla="*/ 148590 h 148590"/>
                  <a:gd name="connsiteX2" fmla="*/ 255270 w 255270"/>
                  <a:gd name="connsiteY2" fmla="*/ 74295 h 148590"/>
                  <a:gd name="connsiteX3" fmla="*/ 129540 w 255270"/>
                  <a:gd name="connsiteY3" fmla="*/ 0 h 148590"/>
                  <a:gd name="connsiteX4" fmla="*/ 0 w 255270"/>
                  <a:gd name="connsiteY4" fmla="*/ 76200 h 1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270" h="148590">
                    <a:moveTo>
                      <a:pt x="0" y="76200"/>
                    </a:moveTo>
                    <a:lnTo>
                      <a:pt x="133350" y="148590"/>
                    </a:lnTo>
                    <a:lnTo>
                      <a:pt x="255270" y="74295"/>
                    </a:lnTo>
                    <a:lnTo>
                      <a:pt x="129540" y="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EFE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1265978" y="4345009"/>
                <a:ext cx="1247563" cy="912596"/>
                <a:chOff x="2241208" y="4783631"/>
                <a:chExt cx="1247563" cy="912596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2241208" y="4783631"/>
                  <a:ext cx="1247563" cy="912596"/>
                  <a:chOff x="2323446" y="4571279"/>
                  <a:chExt cx="1247563" cy="912596"/>
                </a:xfrm>
              </p:grpSpPr>
              <p:sp>
                <p:nvSpPr>
                  <p:cNvPr id="54" name="Freeform 53"/>
                  <p:cNvSpPr/>
                  <p:nvPr/>
                </p:nvSpPr>
                <p:spPr>
                  <a:xfrm>
                    <a:off x="2325139" y="4571279"/>
                    <a:ext cx="1245870" cy="902970"/>
                  </a:xfrm>
                  <a:custGeom>
                    <a:avLst/>
                    <a:gdLst>
                      <a:gd name="connsiteX0" fmla="*/ 1905 w 1245870"/>
                      <a:gd name="connsiteY0" fmla="*/ 241935 h 902970"/>
                      <a:gd name="connsiteX1" fmla="*/ 424815 w 1245870"/>
                      <a:gd name="connsiteY1" fmla="*/ 0 h 902970"/>
                      <a:gd name="connsiteX2" fmla="*/ 491490 w 1245870"/>
                      <a:gd name="connsiteY2" fmla="*/ 112395 h 902970"/>
                      <a:gd name="connsiteX3" fmla="*/ 556260 w 1245870"/>
                      <a:gd name="connsiteY3" fmla="*/ 81915 h 902970"/>
                      <a:gd name="connsiteX4" fmla="*/ 634365 w 1245870"/>
                      <a:gd name="connsiteY4" fmla="*/ 198120 h 902970"/>
                      <a:gd name="connsiteX5" fmla="*/ 695325 w 1245870"/>
                      <a:gd name="connsiteY5" fmla="*/ 161925 h 902970"/>
                      <a:gd name="connsiteX6" fmla="*/ 767715 w 1245870"/>
                      <a:gd name="connsiteY6" fmla="*/ 276225 h 902970"/>
                      <a:gd name="connsiteX7" fmla="*/ 824865 w 1245870"/>
                      <a:gd name="connsiteY7" fmla="*/ 241935 h 902970"/>
                      <a:gd name="connsiteX8" fmla="*/ 897255 w 1245870"/>
                      <a:gd name="connsiteY8" fmla="*/ 367665 h 902970"/>
                      <a:gd name="connsiteX9" fmla="*/ 965835 w 1245870"/>
                      <a:gd name="connsiteY9" fmla="*/ 318135 h 902970"/>
                      <a:gd name="connsiteX10" fmla="*/ 1038225 w 1245870"/>
                      <a:gd name="connsiteY10" fmla="*/ 447675 h 902970"/>
                      <a:gd name="connsiteX11" fmla="*/ 1106805 w 1245870"/>
                      <a:gd name="connsiteY11" fmla="*/ 411480 h 902970"/>
                      <a:gd name="connsiteX12" fmla="*/ 1245870 w 1245870"/>
                      <a:gd name="connsiteY12" fmla="*/ 649605 h 902970"/>
                      <a:gd name="connsiteX13" fmla="*/ 828675 w 1245870"/>
                      <a:gd name="connsiteY13" fmla="*/ 902970 h 902970"/>
                      <a:gd name="connsiteX14" fmla="*/ 0 w 1245870"/>
                      <a:gd name="connsiteY14" fmla="*/ 434340 h 902970"/>
                      <a:gd name="connsiteX15" fmla="*/ 1905 w 1245870"/>
                      <a:gd name="connsiteY15" fmla="*/ 241935 h 902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45870" h="902970">
                        <a:moveTo>
                          <a:pt x="1905" y="241935"/>
                        </a:moveTo>
                        <a:lnTo>
                          <a:pt x="424815" y="0"/>
                        </a:lnTo>
                        <a:lnTo>
                          <a:pt x="491490" y="112395"/>
                        </a:lnTo>
                        <a:lnTo>
                          <a:pt x="556260" y="81915"/>
                        </a:lnTo>
                        <a:lnTo>
                          <a:pt x="634365" y="198120"/>
                        </a:lnTo>
                        <a:lnTo>
                          <a:pt x="695325" y="161925"/>
                        </a:lnTo>
                        <a:lnTo>
                          <a:pt x="767715" y="276225"/>
                        </a:lnTo>
                        <a:lnTo>
                          <a:pt x="824865" y="241935"/>
                        </a:lnTo>
                        <a:lnTo>
                          <a:pt x="897255" y="367665"/>
                        </a:lnTo>
                        <a:lnTo>
                          <a:pt x="965835" y="318135"/>
                        </a:lnTo>
                        <a:lnTo>
                          <a:pt x="1038225" y="447675"/>
                        </a:lnTo>
                        <a:lnTo>
                          <a:pt x="1106805" y="411480"/>
                        </a:lnTo>
                        <a:lnTo>
                          <a:pt x="1245870" y="649605"/>
                        </a:lnTo>
                        <a:lnTo>
                          <a:pt x="828675" y="902970"/>
                        </a:lnTo>
                        <a:lnTo>
                          <a:pt x="0" y="434340"/>
                        </a:lnTo>
                        <a:lnTo>
                          <a:pt x="1905" y="241935"/>
                        </a:lnTo>
                        <a:close/>
                      </a:path>
                    </a:pathLst>
                  </a:custGeom>
                  <a:solidFill>
                    <a:srgbClr val="55575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Freeform 54"/>
                  <p:cNvSpPr/>
                  <p:nvPr/>
                </p:nvSpPr>
                <p:spPr>
                  <a:xfrm>
                    <a:off x="2323446" y="4815220"/>
                    <a:ext cx="826770" cy="668655"/>
                  </a:xfrm>
                  <a:custGeom>
                    <a:avLst/>
                    <a:gdLst>
                      <a:gd name="connsiteX0" fmla="*/ 0 w 826770"/>
                      <a:gd name="connsiteY0" fmla="*/ 0 h 668655"/>
                      <a:gd name="connsiteX1" fmla="*/ 1905 w 826770"/>
                      <a:gd name="connsiteY1" fmla="*/ 194310 h 668655"/>
                      <a:gd name="connsiteX2" fmla="*/ 826770 w 826770"/>
                      <a:gd name="connsiteY2" fmla="*/ 668655 h 668655"/>
                      <a:gd name="connsiteX3" fmla="*/ 822960 w 826770"/>
                      <a:gd name="connsiteY3" fmla="*/ 634365 h 668655"/>
                      <a:gd name="connsiteX4" fmla="*/ 687705 w 826770"/>
                      <a:gd name="connsiteY4" fmla="*/ 401955 h 668655"/>
                      <a:gd name="connsiteX5" fmla="*/ 683895 w 826770"/>
                      <a:gd name="connsiteY5" fmla="*/ 556260 h 668655"/>
                      <a:gd name="connsiteX6" fmla="*/ 552450 w 826770"/>
                      <a:gd name="connsiteY6" fmla="*/ 321945 h 668655"/>
                      <a:gd name="connsiteX7" fmla="*/ 550545 w 826770"/>
                      <a:gd name="connsiteY7" fmla="*/ 480060 h 668655"/>
                      <a:gd name="connsiteX8" fmla="*/ 419100 w 826770"/>
                      <a:gd name="connsiteY8" fmla="*/ 238125 h 668655"/>
                      <a:gd name="connsiteX9" fmla="*/ 415290 w 826770"/>
                      <a:gd name="connsiteY9" fmla="*/ 400050 h 668655"/>
                      <a:gd name="connsiteX10" fmla="*/ 281940 w 826770"/>
                      <a:gd name="connsiteY10" fmla="*/ 161925 h 668655"/>
                      <a:gd name="connsiteX11" fmla="*/ 280035 w 826770"/>
                      <a:gd name="connsiteY11" fmla="*/ 321945 h 668655"/>
                      <a:gd name="connsiteX12" fmla="*/ 148590 w 826770"/>
                      <a:gd name="connsiteY12" fmla="*/ 85725 h 668655"/>
                      <a:gd name="connsiteX13" fmla="*/ 144780 w 826770"/>
                      <a:gd name="connsiteY13" fmla="*/ 247650 h 668655"/>
                      <a:gd name="connsiteX14" fmla="*/ 0 w 826770"/>
                      <a:gd name="connsiteY14" fmla="*/ 0 h 668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826770" h="668655">
                        <a:moveTo>
                          <a:pt x="0" y="0"/>
                        </a:moveTo>
                        <a:lnTo>
                          <a:pt x="1905" y="194310"/>
                        </a:lnTo>
                        <a:lnTo>
                          <a:pt x="826770" y="668655"/>
                        </a:lnTo>
                        <a:lnTo>
                          <a:pt x="822960" y="634365"/>
                        </a:lnTo>
                        <a:lnTo>
                          <a:pt x="687705" y="401955"/>
                        </a:lnTo>
                        <a:lnTo>
                          <a:pt x="683895" y="556260"/>
                        </a:lnTo>
                        <a:lnTo>
                          <a:pt x="552450" y="321945"/>
                        </a:lnTo>
                        <a:lnTo>
                          <a:pt x="550545" y="480060"/>
                        </a:lnTo>
                        <a:lnTo>
                          <a:pt x="419100" y="238125"/>
                        </a:lnTo>
                        <a:lnTo>
                          <a:pt x="415290" y="400050"/>
                        </a:lnTo>
                        <a:lnTo>
                          <a:pt x="281940" y="161925"/>
                        </a:lnTo>
                        <a:lnTo>
                          <a:pt x="280035" y="321945"/>
                        </a:lnTo>
                        <a:lnTo>
                          <a:pt x="148590" y="85725"/>
                        </a:lnTo>
                        <a:lnTo>
                          <a:pt x="144780" y="2476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D3637"/>
                  </a:solidFill>
                  <a:ln w="6350">
                    <a:solidFill>
                      <a:srgbClr val="0F1A1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8" name="Straight Connector 57"/>
                <p:cNvCxnSpPr>
                  <a:stCxn id="55" idx="0"/>
                  <a:endCxn id="54" idx="1"/>
                </p:cNvCxnSpPr>
                <p:nvPr/>
              </p:nvCxnSpPr>
              <p:spPr>
                <a:xfrm flipV="1">
                  <a:off x="2241208" y="4783631"/>
                  <a:ext cx="426508" cy="24394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55" idx="12"/>
                  <a:endCxn id="54" idx="3"/>
                </p:cNvCxnSpPr>
                <p:nvPr/>
              </p:nvCxnSpPr>
              <p:spPr>
                <a:xfrm flipV="1">
                  <a:off x="2389798" y="4865546"/>
                  <a:ext cx="409363" cy="24775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5" idx="10"/>
                  <a:endCxn id="54" idx="5"/>
                </p:cNvCxnSpPr>
                <p:nvPr/>
              </p:nvCxnSpPr>
              <p:spPr>
                <a:xfrm flipV="1">
                  <a:off x="2523148" y="4945556"/>
                  <a:ext cx="415078" cy="24394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55" idx="8"/>
                  <a:endCxn id="54" idx="7"/>
                </p:cNvCxnSpPr>
                <p:nvPr/>
              </p:nvCxnSpPr>
              <p:spPr>
                <a:xfrm flipV="1">
                  <a:off x="2660308" y="5025566"/>
                  <a:ext cx="407458" cy="24013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>
                  <a:stCxn id="55" idx="6"/>
                  <a:endCxn id="54" idx="9"/>
                </p:cNvCxnSpPr>
                <p:nvPr/>
              </p:nvCxnSpPr>
              <p:spPr>
                <a:xfrm flipV="1">
                  <a:off x="2793658" y="5101766"/>
                  <a:ext cx="415078" cy="247751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55" idx="4"/>
                  <a:endCxn id="54" idx="11"/>
                </p:cNvCxnSpPr>
                <p:nvPr/>
              </p:nvCxnSpPr>
              <p:spPr>
                <a:xfrm flipV="1">
                  <a:off x="2928913" y="5195111"/>
                  <a:ext cx="420793" cy="234416"/>
                </a:xfrm>
                <a:prstGeom prst="line">
                  <a:avLst/>
                </a:prstGeom>
                <a:ln w="12700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54" idx="13"/>
                  <a:endCxn id="54" idx="12"/>
                </p:cNvCxnSpPr>
                <p:nvPr/>
              </p:nvCxnSpPr>
              <p:spPr>
                <a:xfrm flipV="1">
                  <a:off x="3071576" y="5433236"/>
                  <a:ext cx="417195" cy="253365"/>
                </a:xfrm>
                <a:prstGeom prst="line">
                  <a:avLst/>
                </a:prstGeom>
                <a:ln w="28575">
                  <a:solidFill>
                    <a:srgbClr val="0F1A1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Can 48"/>
              <p:cNvSpPr/>
              <p:nvPr/>
            </p:nvSpPr>
            <p:spPr>
              <a:xfrm>
                <a:off x="2314048" y="4903434"/>
                <a:ext cx="134107" cy="414286"/>
              </a:xfrm>
              <a:prstGeom prst="can">
                <a:avLst>
                  <a:gd name="adj" fmla="val 42046"/>
                </a:avLst>
              </a:prstGeom>
              <a:solidFill>
                <a:srgbClr val="C2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330029" y="4557046"/>
                <a:ext cx="99454" cy="391328"/>
              </a:xfrm>
              <a:prstGeom prst="can">
                <a:avLst>
                  <a:gd name="adj" fmla="val 42046"/>
                </a:avLst>
              </a:prstGeom>
              <a:solidFill>
                <a:srgbClr val="C2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an 50"/>
              <p:cNvSpPr/>
              <p:nvPr/>
            </p:nvSpPr>
            <p:spPr>
              <a:xfrm>
                <a:off x="2341348" y="4350743"/>
                <a:ext cx="73006" cy="239174"/>
              </a:xfrm>
              <a:prstGeom prst="can">
                <a:avLst>
                  <a:gd name="adj" fmla="val 42046"/>
                </a:avLst>
              </a:prstGeom>
              <a:solidFill>
                <a:srgbClr val="C2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1512570" y="5134035"/>
                <a:ext cx="251460" cy="381000"/>
              </a:xfrm>
              <a:custGeom>
                <a:avLst/>
                <a:gdLst>
                  <a:gd name="connsiteX0" fmla="*/ 0 w 268605"/>
                  <a:gd name="connsiteY0" fmla="*/ 226695 h 381000"/>
                  <a:gd name="connsiteX1" fmla="*/ 266700 w 268605"/>
                  <a:gd name="connsiteY1" fmla="*/ 381000 h 381000"/>
                  <a:gd name="connsiteX2" fmla="*/ 268605 w 268605"/>
                  <a:gd name="connsiteY2" fmla="*/ 139065 h 381000"/>
                  <a:gd name="connsiteX3" fmla="*/ 22860 w 268605"/>
                  <a:gd name="connsiteY3" fmla="*/ 0 h 381000"/>
                  <a:gd name="connsiteX4" fmla="*/ 0 w 268605"/>
                  <a:gd name="connsiteY4" fmla="*/ 226695 h 381000"/>
                  <a:gd name="connsiteX0" fmla="*/ 0 w 245745"/>
                  <a:gd name="connsiteY0" fmla="*/ 240030 h 381000"/>
                  <a:gd name="connsiteX1" fmla="*/ 243840 w 245745"/>
                  <a:gd name="connsiteY1" fmla="*/ 381000 h 381000"/>
                  <a:gd name="connsiteX2" fmla="*/ 245745 w 245745"/>
                  <a:gd name="connsiteY2" fmla="*/ 139065 h 381000"/>
                  <a:gd name="connsiteX3" fmla="*/ 0 w 245745"/>
                  <a:gd name="connsiteY3" fmla="*/ 0 h 381000"/>
                  <a:gd name="connsiteX4" fmla="*/ 0 w 245745"/>
                  <a:gd name="connsiteY4" fmla="*/ 240030 h 381000"/>
                  <a:gd name="connsiteX0" fmla="*/ 0 w 251460"/>
                  <a:gd name="connsiteY0" fmla="*/ 238125 h 381000"/>
                  <a:gd name="connsiteX1" fmla="*/ 249555 w 251460"/>
                  <a:gd name="connsiteY1" fmla="*/ 381000 h 381000"/>
                  <a:gd name="connsiteX2" fmla="*/ 251460 w 251460"/>
                  <a:gd name="connsiteY2" fmla="*/ 139065 h 381000"/>
                  <a:gd name="connsiteX3" fmla="*/ 5715 w 251460"/>
                  <a:gd name="connsiteY3" fmla="*/ 0 h 381000"/>
                  <a:gd name="connsiteX4" fmla="*/ 0 w 251460"/>
                  <a:gd name="connsiteY4" fmla="*/ 238125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1460" h="381000">
                    <a:moveTo>
                      <a:pt x="0" y="238125"/>
                    </a:moveTo>
                    <a:lnTo>
                      <a:pt x="249555" y="381000"/>
                    </a:lnTo>
                    <a:lnTo>
                      <a:pt x="251460" y="139065"/>
                    </a:lnTo>
                    <a:lnTo>
                      <a:pt x="5715" y="0"/>
                    </a:lnTo>
                    <a:lnTo>
                      <a:pt x="0" y="238125"/>
                    </a:lnTo>
                    <a:close/>
                  </a:path>
                </a:pathLst>
              </a:custGeom>
              <a:solidFill>
                <a:srgbClr val="5657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/>
              <p:cNvCxnSpPr/>
              <p:nvPr/>
            </p:nvCxnSpPr>
            <p:spPr>
              <a:xfrm>
                <a:off x="1632585" y="5198551"/>
                <a:ext cx="0" cy="238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/>
              <p:cNvGrpSpPr/>
              <p:nvPr/>
            </p:nvGrpSpPr>
            <p:grpSpPr>
              <a:xfrm>
                <a:off x="1479232" y="4982054"/>
                <a:ext cx="85725" cy="125361"/>
                <a:chOff x="1479232" y="5433479"/>
                <a:chExt cx="85725" cy="125361"/>
              </a:xfrm>
            </p:grpSpPr>
            <p:sp>
              <p:nvSpPr>
                <p:cNvPr id="87" name="Freeform 86"/>
                <p:cNvSpPr/>
                <p:nvPr/>
              </p:nvSpPr>
              <p:spPr>
                <a:xfrm>
                  <a:off x="1479232" y="5435015"/>
                  <a:ext cx="85725" cy="123825"/>
                </a:xfrm>
                <a:custGeom>
                  <a:avLst/>
                  <a:gdLst>
                    <a:gd name="connsiteX0" fmla="*/ 0 w 85725"/>
                    <a:gd name="connsiteY0" fmla="*/ 0 h 123825"/>
                    <a:gd name="connsiteX1" fmla="*/ 85725 w 85725"/>
                    <a:gd name="connsiteY1" fmla="*/ 49530 h 123825"/>
                    <a:gd name="connsiteX2" fmla="*/ 83820 w 85725"/>
                    <a:gd name="connsiteY2" fmla="*/ 123825 h 123825"/>
                    <a:gd name="connsiteX3" fmla="*/ 0 w 85725"/>
                    <a:gd name="connsiteY3" fmla="*/ 70485 h 123825"/>
                    <a:gd name="connsiteX4" fmla="*/ 0 w 85725"/>
                    <a:gd name="connsiteY4" fmla="*/ 0 h 123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725" h="123825">
                      <a:moveTo>
                        <a:pt x="0" y="0"/>
                      </a:moveTo>
                      <a:lnTo>
                        <a:pt x="85725" y="49530"/>
                      </a:lnTo>
                      <a:lnTo>
                        <a:pt x="83820" y="123825"/>
                      </a:lnTo>
                      <a:lnTo>
                        <a:pt x="0" y="704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Straight Connector 88"/>
                <p:cNvCxnSpPr/>
                <p:nvPr/>
              </p:nvCxnSpPr>
              <p:spPr>
                <a:xfrm flipH="1">
                  <a:off x="1520189" y="5433479"/>
                  <a:ext cx="623" cy="125361"/>
                </a:xfrm>
                <a:prstGeom prst="line">
                  <a:avLst/>
                </a:prstGeom>
                <a:ln>
                  <a:solidFill>
                    <a:srgbClr val="A1AC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1739988" y="5138910"/>
                <a:ext cx="85725" cy="125361"/>
                <a:chOff x="1479232" y="5433479"/>
                <a:chExt cx="85725" cy="125361"/>
              </a:xfrm>
            </p:grpSpPr>
            <p:sp>
              <p:nvSpPr>
                <p:cNvPr id="93" name="Freeform 92"/>
                <p:cNvSpPr/>
                <p:nvPr/>
              </p:nvSpPr>
              <p:spPr>
                <a:xfrm>
                  <a:off x="1479232" y="5435015"/>
                  <a:ext cx="85725" cy="123825"/>
                </a:xfrm>
                <a:custGeom>
                  <a:avLst/>
                  <a:gdLst>
                    <a:gd name="connsiteX0" fmla="*/ 0 w 85725"/>
                    <a:gd name="connsiteY0" fmla="*/ 0 h 123825"/>
                    <a:gd name="connsiteX1" fmla="*/ 85725 w 85725"/>
                    <a:gd name="connsiteY1" fmla="*/ 49530 h 123825"/>
                    <a:gd name="connsiteX2" fmla="*/ 83820 w 85725"/>
                    <a:gd name="connsiteY2" fmla="*/ 123825 h 123825"/>
                    <a:gd name="connsiteX3" fmla="*/ 0 w 85725"/>
                    <a:gd name="connsiteY3" fmla="*/ 70485 h 123825"/>
                    <a:gd name="connsiteX4" fmla="*/ 0 w 85725"/>
                    <a:gd name="connsiteY4" fmla="*/ 0 h 123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725" h="123825">
                      <a:moveTo>
                        <a:pt x="0" y="0"/>
                      </a:moveTo>
                      <a:lnTo>
                        <a:pt x="85725" y="49530"/>
                      </a:lnTo>
                      <a:lnTo>
                        <a:pt x="83820" y="123825"/>
                      </a:lnTo>
                      <a:lnTo>
                        <a:pt x="0" y="704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1520189" y="5433479"/>
                  <a:ext cx="623" cy="125361"/>
                </a:xfrm>
                <a:prstGeom prst="line">
                  <a:avLst/>
                </a:prstGeom>
                <a:ln>
                  <a:solidFill>
                    <a:srgbClr val="A1AC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Rectangle 99"/>
            <p:cNvSpPr/>
            <p:nvPr/>
          </p:nvSpPr>
          <p:spPr>
            <a:xfrm>
              <a:off x="904741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Factory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559479" y="4635129"/>
            <a:ext cx="1841943" cy="1516511"/>
            <a:chOff x="9559479" y="4635129"/>
            <a:chExt cx="1841943" cy="1516511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50078" y="4635129"/>
              <a:ext cx="888591" cy="685930"/>
            </a:xfrm>
            <a:prstGeom prst="rect">
              <a:avLst/>
            </a:prstGeom>
          </p:spPr>
        </p:pic>
        <p:sp>
          <p:nvSpPr>
            <p:cNvPr id="101" name="Rectangle 100"/>
            <p:cNvSpPr/>
            <p:nvPr/>
          </p:nvSpPr>
          <p:spPr>
            <a:xfrm>
              <a:off x="9559479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Home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7706055" y="4819301"/>
            <a:ext cx="1965619" cy="1332339"/>
            <a:chOff x="7706055" y="4819301"/>
            <a:chExt cx="1965619" cy="133233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675" y="4819301"/>
              <a:ext cx="642925" cy="458934"/>
            </a:xfrm>
            <a:prstGeom prst="rect">
              <a:avLst/>
            </a:prstGeom>
          </p:spPr>
        </p:pic>
        <p:sp>
          <p:nvSpPr>
            <p:cNvPr id="102" name="Rectangle 101"/>
            <p:cNvSpPr/>
            <p:nvPr/>
          </p:nvSpPr>
          <p:spPr>
            <a:xfrm>
              <a:off x="7706055" y="5751530"/>
              <a:ext cx="19656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Small shop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758423" y="4642844"/>
            <a:ext cx="1841943" cy="1508796"/>
            <a:chOff x="5758423" y="4642844"/>
            <a:chExt cx="1841943" cy="150879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077" y="4642844"/>
              <a:ext cx="1223499" cy="897715"/>
            </a:xfrm>
            <a:prstGeom prst="rect">
              <a:avLst/>
            </a:prstGeom>
          </p:spPr>
        </p:pic>
        <p:sp>
          <p:nvSpPr>
            <p:cNvPr id="103" name="Rectangle 102"/>
            <p:cNvSpPr/>
            <p:nvPr/>
          </p:nvSpPr>
          <p:spPr>
            <a:xfrm>
              <a:off x="5758423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Large store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516970" y="4652365"/>
            <a:ext cx="1841943" cy="1499275"/>
            <a:chOff x="3516970" y="4652365"/>
            <a:chExt cx="1841943" cy="1499275"/>
          </a:xfrm>
        </p:grpSpPr>
        <p:grpSp>
          <p:nvGrpSpPr>
            <p:cNvPr id="30" name="Group 29"/>
            <p:cNvGrpSpPr/>
            <p:nvPr/>
          </p:nvGrpSpPr>
          <p:grpSpPr>
            <a:xfrm>
              <a:off x="3776206" y="4652365"/>
              <a:ext cx="1501683" cy="1067285"/>
              <a:chOff x="4837261" y="4552090"/>
              <a:chExt cx="1913669" cy="1360094"/>
            </a:xfrm>
          </p:grpSpPr>
          <p:sp>
            <p:nvSpPr>
              <p:cNvPr id="31" name="Flowchart: Data 7"/>
              <p:cNvSpPr/>
              <p:nvPr/>
            </p:nvSpPr>
            <p:spPr>
              <a:xfrm rot="1149175" flipV="1">
                <a:off x="5252470" y="4588278"/>
                <a:ext cx="1498460" cy="88222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9041 w 10000"/>
                  <a:gd name="connsiteY3" fmla="*/ 8444 h 10000"/>
                  <a:gd name="connsiteX4" fmla="*/ 0 w 10000"/>
                  <a:gd name="connsiteY4" fmla="*/ 10000 h 10000"/>
                  <a:gd name="connsiteX0" fmla="*/ 0 w 10008"/>
                  <a:gd name="connsiteY0" fmla="*/ 10000 h 10000"/>
                  <a:gd name="connsiteX1" fmla="*/ 2000 w 10008"/>
                  <a:gd name="connsiteY1" fmla="*/ 0 h 10000"/>
                  <a:gd name="connsiteX2" fmla="*/ 10008 w 10008"/>
                  <a:gd name="connsiteY2" fmla="*/ 731 h 10000"/>
                  <a:gd name="connsiteX3" fmla="*/ 9041 w 10008"/>
                  <a:gd name="connsiteY3" fmla="*/ 8444 h 10000"/>
                  <a:gd name="connsiteX4" fmla="*/ 0 w 10008"/>
                  <a:gd name="connsiteY4" fmla="*/ 10000 h 10000"/>
                  <a:gd name="connsiteX0" fmla="*/ 0 w 10380"/>
                  <a:gd name="connsiteY0" fmla="*/ 10568 h 10568"/>
                  <a:gd name="connsiteX1" fmla="*/ 2372 w 10380"/>
                  <a:gd name="connsiteY1" fmla="*/ 0 h 10568"/>
                  <a:gd name="connsiteX2" fmla="*/ 10380 w 10380"/>
                  <a:gd name="connsiteY2" fmla="*/ 731 h 10568"/>
                  <a:gd name="connsiteX3" fmla="*/ 9413 w 10380"/>
                  <a:gd name="connsiteY3" fmla="*/ 8444 h 10568"/>
                  <a:gd name="connsiteX4" fmla="*/ 0 w 10380"/>
                  <a:gd name="connsiteY4" fmla="*/ 10568 h 10568"/>
                  <a:gd name="connsiteX0" fmla="*/ 0 w 10380"/>
                  <a:gd name="connsiteY0" fmla="*/ 9837 h 9837"/>
                  <a:gd name="connsiteX1" fmla="*/ 733 w 10380"/>
                  <a:gd name="connsiteY1" fmla="*/ 3941 h 9837"/>
                  <a:gd name="connsiteX2" fmla="*/ 10380 w 10380"/>
                  <a:gd name="connsiteY2" fmla="*/ 0 h 9837"/>
                  <a:gd name="connsiteX3" fmla="*/ 9413 w 10380"/>
                  <a:gd name="connsiteY3" fmla="*/ 7713 h 9837"/>
                  <a:gd name="connsiteX4" fmla="*/ 0 w 10380"/>
                  <a:gd name="connsiteY4" fmla="*/ 9837 h 9837"/>
                  <a:gd name="connsiteX0" fmla="*/ 0 w 10065"/>
                  <a:gd name="connsiteY0" fmla="*/ 11061 h 11061"/>
                  <a:gd name="connsiteX1" fmla="*/ 771 w 10065"/>
                  <a:gd name="connsiteY1" fmla="*/ 4006 h 11061"/>
                  <a:gd name="connsiteX2" fmla="*/ 10065 w 10065"/>
                  <a:gd name="connsiteY2" fmla="*/ 0 h 11061"/>
                  <a:gd name="connsiteX3" fmla="*/ 9133 w 10065"/>
                  <a:gd name="connsiteY3" fmla="*/ 7841 h 11061"/>
                  <a:gd name="connsiteX4" fmla="*/ 0 w 10065"/>
                  <a:gd name="connsiteY4" fmla="*/ 11061 h 11061"/>
                  <a:gd name="connsiteX0" fmla="*/ 0 w 10219"/>
                  <a:gd name="connsiteY0" fmla="*/ 11291 h 11291"/>
                  <a:gd name="connsiteX1" fmla="*/ 925 w 10219"/>
                  <a:gd name="connsiteY1" fmla="*/ 4006 h 11291"/>
                  <a:gd name="connsiteX2" fmla="*/ 10219 w 10219"/>
                  <a:gd name="connsiteY2" fmla="*/ 0 h 11291"/>
                  <a:gd name="connsiteX3" fmla="*/ 9287 w 10219"/>
                  <a:gd name="connsiteY3" fmla="*/ 7841 h 11291"/>
                  <a:gd name="connsiteX4" fmla="*/ 0 w 10219"/>
                  <a:gd name="connsiteY4" fmla="*/ 11291 h 11291"/>
                  <a:gd name="connsiteX0" fmla="*/ 0 w 10228"/>
                  <a:gd name="connsiteY0" fmla="*/ 10886 h 10886"/>
                  <a:gd name="connsiteX1" fmla="*/ 934 w 10228"/>
                  <a:gd name="connsiteY1" fmla="*/ 4006 h 10886"/>
                  <a:gd name="connsiteX2" fmla="*/ 10228 w 10228"/>
                  <a:gd name="connsiteY2" fmla="*/ 0 h 10886"/>
                  <a:gd name="connsiteX3" fmla="*/ 9296 w 10228"/>
                  <a:gd name="connsiteY3" fmla="*/ 7841 h 10886"/>
                  <a:gd name="connsiteX4" fmla="*/ 0 w 10228"/>
                  <a:gd name="connsiteY4" fmla="*/ 10886 h 10886"/>
                  <a:gd name="connsiteX0" fmla="*/ 0 w 10197"/>
                  <a:gd name="connsiteY0" fmla="*/ 11427 h 11427"/>
                  <a:gd name="connsiteX1" fmla="*/ 903 w 10197"/>
                  <a:gd name="connsiteY1" fmla="*/ 4006 h 11427"/>
                  <a:gd name="connsiteX2" fmla="*/ 10197 w 10197"/>
                  <a:gd name="connsiteY2" fmla="*/ 0 h 11427"/>
                  <a:gd name="connsiteX3" fmla="*/ 9265 w 10197"/>
                  <a:gd name="connsiteY3" fmla="*/ 7841 h 11427"/>
                  <a:gd name="connsiteX4" fmla="*/ 0 w 10197"/>
                  <a:gd name="connsiteY4" fmla="*/ 11427 h 11427"/>
                  <a:gd name="connsiteX0" fmla="*/ 0 w 10279"/>
                  <a:gd name="connsiteY0" fmla="*/ 11339 h 11339"/>
                  <a:gd name="connsiteX1" fmla="*/ 985 w 10279"/>
                  <a:gd name="connsiteY1" fmla="*/ 4006 h 11339"/>
                  <a:gd name="connsiteX2" fmla="*/ 10279 w 10279"/>
                  <a:gd name="connsiteY2" fmla="*/ 0 h 11339"/>
                  <a:gd name="connsiteX3" fmla="*/ 9347 w 10279"/>
                  <a:gd name="connsiteY3" fmla="*/ 7841 h 11339"/>
                  <a:gd name="connsiteX4" fmla="*/ 0 w 10279"/>
                  <a:gd name="connsiteY4" fmla="*/ 11339 h 11339"/>
                  <a:gd name="connsiteX0" fmla="*/ 0 w 10219"/>
                  <a:gd name="connsiteY0" fmla="*/ 11459 h 11459"/>
                  <a:gd name="connsiteX1" fmla="*/ 925 w 10219"/>
                  <a:gd name="connsiteY1" fmla="*/ 4006 h 11459"/>
                  <a:gd name="connsiteX2" fmla="*/ 10219 w 10219"/>
                  <a:gd name="connsiteY2" fmla="*/ 0 h 11459"/>
                  <a:gd name="connsiteX3" fmla="*/ 9287 w 10219"/>
                  <a:gd name="connsiteY3" fmla="*/ 7841 h 11459"/>
                  <a:gd name="connsiteX4" fmla="*/ 0 w 10219"/>
                  <a:gd name="connsiteY4" fmla="*/ 11459 h 11459"/>
                  <a:gd name="connsiteX0" fmla="*/ 0 w 10235"/>
                  <a:gd name="connsiteY0" fmla="*/ 11441 h 11441"/>
                  <a:gd name="connsiteX1" fmla="*/ 941 w 10235"/>
                  <a:gd name="connsiteY1" fmla="*/ 4006 h 11441"/>
                  <a:gd name="connsiteX2" fmla="*/ 10235 w 10235"/>
                  <a:gd name="connsiteY2" fmla="*/ 0 h 11441"/>
                  <a:gd name="connsiteX3" fmla="*/ 9303 w 10235"/>
                  <a:gd name="connsiteY3" fmla="*/ 7841 h 11441"/>
                  <a:gd name="connsiteX4" fmla="*/ 0 w 10235"/>
                  <a:gd name="connsiteY4" fmla="*/ 11441 h 11441"/>
                  <a:gd name="connsiteX0" fmla="*/ 0 w 10202"/>
                  <a:gd name="connsiteY0" fmla="*/ 11476 h 11476"/>
                  <a:gd name="connsiteX1" fmla="*/ 908 w 10202"/>
                  <a:gd name="connsiteY1" fmla="*/ 4006 h 11476"/>
                  <a:gd name="connsiteX2" fmla="*/ 10202 w 10202"/>
                  <a:gd name="connsiteY2" fmla="*/ 0 h 11476"/>
                  <a:gd name="connsiteX3" fmla="*/ 9270 w 10202"/>
                  <a:gd name="connsiteY3" fmla="*/ 7841 h 11476"/>
                  <a:gd name="connsiteX4" fmla="*/ 0 w 10202"/>
                  <a:gd name="connsiteY4" fmla="*/ 11476 h 11476"/>
                  <a:gd name="connsiteX0" fmla="*/ 0 w 10169"/>
                  <a:gd name="connsiteY0" fmla="*/ 11511 h 11511"/>
                  <a:gd name="connsiteX1" fmla="*/ 875 w 10169"/>
                  <a:gd name="connsiteY1" fmla="*/ 4006 h 11511"/>
                  <a:gd name="connsiteX2" fmla="*/ 10169 w 10169"/>
                  <a:gd name="connsiteY2" fmla="*/ 0 h 11511"/>
                  <a:gd name="connsiteX3" fmla="*/ 9237 w 10169"/>
                  <a:gd name="connsiteY3" fmla="*/ 7841 h 11511"/>
                  <a:gd name="connsiteX4" fmla="*/ 0 w 10169"/>
                  <a:gd name="connsiteY4" fmla="*/ 11511 h 11511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21 w 10153"/>
                  <a:gd name="connsiteY3" fmla="*/ 7841 h 11529"/>
                  <a:gd name="connsiteX4" fmla="*/ 0 w 10153"/>
                  <a:gd name="connsiteY4" fmla="*/ 11529 h 11529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70 w 10153"/>
                  <a:gd name="connsiteY3" fmla="*/ 7894 h 11529"/>
                  <a:gd name="connsiteX4" fmla="*/ 0 w 10153"/>
                  <a:gd name="connsiteY4" fmla="*/ 11529 h 11529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192 w 10153"/>
                  <a:gd name="connsiteY3" fmla="*/ 7818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31 w 10153"/>
                  <a:gd name="connsiteY3" fmla="*/ 7901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9763"/>
                  <a:gd name="connsiteY0" fmla="*/ 12362 h 15993"/>
                  <a:gd name="connsiteX1" fmla="*/ 859 w 9763"/>
                  <a:gd name="connsiteY1" fmla="*/ 4839 h 15993"/>
                  <a:gd name="connsiteX2" fmla="*/ 9763 w 9763"/>
                  <a:gd name="connsiteY2" fmla="*/ 0 h 15993"/>
                  <a:gd name="connsiteX3" fmla="*/ 9231 w 9763"/>
                  <a:gd name="connsiteY3" fmla="*/ 8734 h 15993"/>
                  <a:gd name="connsiteX4" fmla="*/ 4208 w 9763"/>
                  <a:gd name="connsiteY4" fmla="*/ 15993 h 15993"/>
                  <a:gd name="connsiteX5" fmla="*/ 0 w 9763"/>
                  <a:gd name="connsiteY5" fmla="*/ 12362 h 15993"/>
                  <a:gd name="connsiteX0" fmla="*/ 0 w 10020"/>
                  <a:gd name="connsiteY0" fmla="*/ 7730 h 10000"/>
                  <a:gd name="connsiteX1" fmla="*/ 880 w 10020"/>
                  <a:gd name="connsiteY1" fmla="*/ 3026 h 10000"/>
                  <a:gd name="connsiteX2" fmla="*/ 10000 w 10020"/>
                  <a:gd name="connsiteY2" fmla="*/ 0 h 10000"/>
                  <a:gd name="connsiteX3" fmla="*/ 9455 w 10020"/>
                  <a:gd name="connsiteY3" fmla="*/ 5461 h 10000"/>
                  <a:gd name="connsiteX4" fmla="*/ 4310 w 10020"/>
                  <a:gd name="connsiteY4" fmla="*/ 10000 h 10000"/>
                  <a:gd name="connsiteX5" fmla="*/ 0 w 10020"/>
                  <a:gd name="connsiteY5" fmla="*/ 773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20" h="10000">
                    <a:moveTo>
                      <a:pt x="0" y="7730"/>
                    </a:moveTo>
                    <a:lnTo>
                      <a:pt x="880" y="3026"/>
                    </a:lnTo>
                    <a:lnTo>
                      <a:pt x="10000" y="0"/>
                    </a:lnTo>
                    <a:cubicBezTo>
                      <a:pt x="10107" y="1895"/>
                      <a:pt x="9770" y="3814"/>
                      <a:pt x="9455" y="5461"/>
                    </a:cubicBezTo>
                    <a:cubicBezTo>
                      <a:pt x="7627" y="7171"/>
                      <a:pt x="6034" y="8687"/>
                      <a:pt x="4310" y="10000"/>
                    </a:cubicBezTo>
                    <a:lnTo>
                      <a:pt x="0" y="773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Data 7"/>
              <p:cNvSpPr/>
              <p:nvPr/>
            </p:nvSpPr>
            <p:spPr>
              <a:xfrm rot="1149175" flipV="1">
                <a:off x="4837261" y="4838956"/>
                <a:ext cx="1555208" cy="836272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9041 w 10000"/>
                  <a:gd name="connsiteY3" fmla="*/ 8444 h 10000"/>
                  <a:gd name="connsiteX4" fmla="*/ 0 w 10000"/>
                  <a:gd name="connsiteY4" fmla="*/ 10000 h 10000"/>
                  <a:gd name="connsiteX0" fmla="*/ 0 w 10008"/>
                  <a:gd name="connsiteY0" fmla="*/ 10000 h 10000"/>
                  <a:gd name="connsiteX1" fmla="*/ 2000 w 10008"/>
                  <a:gd name="connsiteY1" fmla="*/ 0 h 10000"/>
                  <a:gd name="connsiteX2" fmla="*/ 10008 w 10008"/>
                  <a:gd name="connsiteY2" fmla="*/ 731 h 10000"/>
                  <a:gd name="connsiteX3" fmla="*/ 9041 w 10008"/>
                  <a:gd name="connsiteY3" fmla="*/ 8444 h 10000"/>
                  <a:gd name="connsiteX4" fmla="*/ 0 w 10008"/>
                  <a:gd name="connsiteY4" fmla="*/ 10000 h 10000"/>
                  <a:gd name="connsiteX0" fmla="*/ 0 w 10380"/>
                  <a:gd name="connsiteY0" fmla="*/ 10568 h 10568"/>
                  <a:gd name="connsiteX1" fmla="*/ 2372 w 10380"/>
                  <a:gd name="connsiteY1" fmla="*/ 0 h 10568"/>
                  <a:gd name="connsiteX2" fmla="*/ 10380 w 10380"/>
                  <a:gd name="connsiteY2" fmla="*/ 731 h 10568"/>
                  <a:gd name="connsiteX3" fmla="*/ 9413 w 10380"/>
                  <a:gd name="connsiteY3" fmla="*/ 8444 h 10568"/>
                  <a:gd name="connsiteX4" fmla="*/ 0 w 10380"/>
                  <a:gd name="connsiteY4" fmla="*/ 10568 h 10568"/>
                  <a:gd name="connsiteX0" fmla="*/ 0 w 10380"/>
                  <a:gd name="connsiteY0" fmla="*/ 9837 h 9837"/>
                  <a:gd name="connsiteX1" fmla="*/ 733 w 10380"/>
                  <a:gd name="connsiteY1" fmla="*/ 3941 h 9837"/>
                  <a:gd name="connsiteX2" fmla="*/ 10380 w 10380"/>
                  <a:gd name="connsiteY2" fmla="*/ 0 h 9837"/>
                  <a:gd name="connsiteX3" fmla="*/ 9413 w 10380"/>
                  <a:gd name="connsiteY3" fmla="*/ 7713 h 9837"/>
                  <a:gd name="connsiteX4" fmla="*/ 0 w 10380"/>
                  <a:gd name="connsiteY4" fmla="*/ 9837 h 9837"/>
                  <a:gd name="connsiteX0" fmla="*/ 0 w 10065"/>
                  <a:gd name="connsiteY0" fmla="*/ 11061 h 11061"/>
                  <a:gd name="connsiteX1" fmla="*/ 771 w 10065"/>
                  <a:gd name="connsiteY1" fmla="*/ 4006 h 11061"/>
                  <a:gd name="connsiteX2" fmla="*/ 10065 w 10065"/>
                  <a:gd name="connsiteY2" fmla="*/ 0 h 11061"/>
                  <a:gd name="connsiteX3" fmla="*/ 9133 w 10065"/>
                  <a:gd name="connsiteY3" fmla="*/ 7841 h 11061"/>
                  <a:gd name="connsiteX4" fmla="*/ 0 w 10065"/>
                  <a:gd name="connsiteY4" fmla="*/ 11061 h 11061"/>
                  <a:gd name="connsiteX0" fmla="*/ 0 w 10219"/>
                  <a:gd name="connsiteY0" fmla="*/ 11291 h 11291"/>
                  <a:gd name="connsiteX1" fmla="*/ 925 w 10219"/>
                  <a:gd name="connsiteY1" fmla="*/ 4006 h 11291"/>
                  <a:gd name="connsiteX2" fmla="*/ 10219 w 10219"/>
                  <a:gd name="connsiteY2" fmla="*/ 0 h 11291"/>
                  <a:gd name="connsiteX3" fmla="*/ 9287 w 10219"/>
                  <a:gd name="connsiteY3" fmla="*/ 7841 h 11291"/>
                  <a:gd name="connsiteX4" fmla="*/ 0 w 10219"/>
                  <a:gd name="connsiteY4" fmla="*/ 11291 h 11291"/>
                  <a:gd name="connsiteX0" fmla="*/ 0 w 10228"/>
                  <a:gd name="connsiteY0" fmla="*/ 10886 h 10886"/>
                  <a:gd name="connsiteX1" fmla="*/ 934 w 10228"/>
                  <a:gd name="connsiteY1" fmla="*/ 4006 h 10886"/>
                  <a:gd name="connsiteX2" fmla="*/ 10228 w 10228"/>
                  <a:gd name="connsiteY2" fmla="*/ 0 h 10886"/>
                  <a:gd name="connsiteX3" fmla="*/ 9296 w 10228"/>
                  <a:gd name="connsiteY3" fmla="*/ 7841 h 10886"/>
                  <a:gd name="connsiteX4" fmla="*/ 0 w 10228"/>
                  <a:gd name="connsiteY4" fmla="*/ 10886 h 10886"/>
                  <a:gd name="connsiteX0" fmla="*/ 0 w 10197"/>
                  <a:gd name="connsiteY0" fmla="*/ 11427 h 11427"/>
                  <a:gd name="connsiteX1" fmla="*/ 903 w 10197"/>
                  <a:gd name="connsiteY1" fmla="*/ 4006 h 11427"/>
                  <a:gd name="connsiteX2" fmla="*/ 10197 w 10197"/>
                  <a:gd name="connsiteY2" fmla="*/ 0 h 11427"/>
                  <a:gd name="connsiteX3" fmla="*/ 9265 w 10197"/>
                  <a:gd name="connsiteY3" fmla="*/ 7841 h 11427"/>
                  <a:gd name="connsiteX4" fmla="*/ 0 w 10197"/>
                  <a:gd name="connsiteY4" fmla="*/ 11427 h 11427"/>
                  <a:gd name="connsiteX0" fmla="*/ 0 w 10279"/>
                  <a:gd name="connsiteY0" fmla="*/ 11339 h 11339"/>
                  <a:gd name="connsiteX1" fmla="*/ 985 w 10279"/>
                  <a:gd name="connsiteY1" fmla="*/ 4006 h 11339"/>
                  <a:gd name="connsiteX2" fmla="*/ 10279 w 10279"/>
                  <a:gd name="connsiteY2" fmla="*/ 0 h 11339"/>
                  <a:gd name="connsiteX3" fmla="*/ 9347 w 10279"/>
                  <a:gd name="connsiteY3" fmla="*/ 7841 h 11339"/>
                  <a:gd name="connsiteX4" fmla="*/ 0 w 10279"/>
                  <a:gd name="connsiteY4" fmla="*/ 11339 h 11339"/>
                  <a:gd name="connsiteX0" fmla="*/ 0 w 10219"/>
                  <a:gd name="connsiteY0" fmla="*/ 11459 h 11459"/>
                  <a:gd name="connsiteX1" fmla="*/ 925 w 10219"/>
                  <a:gd name="connsiteY1" fmla="*/ 4006 h 11459"/>
                  <a:gd name="connsiteX2" fmla="*/ 10219 w 10219"/>
                  <a:gd name="connsiteY2" fmla="*/ 0 h 11459"/>
                  <a:gd name="connsiteX3" fmla="*/ 9287 w 10219"/>
                  <a:gd name="connsiteY3" fmla="*/ 7841 h 11459"/>
                  <a:gd name="connsiteX4" fmla="*/ 0 w 10219"/>
                  <a:gd name="connsiteY4" fmla="*/ 11459 h 11459"/>
                  <a:gd name="connsiteX0" fmla="*/ 0 w 10235"/>
                  <a:gd name="connsiteY0" fmla="*/ 11441 h 11441"/>
                  <a:gd name="connsiteX1" fmla="*/ 941 w 10235"/>
                  <a:gd name="connsiteY1" fmla="*/ 4006 h 11441"/>
                  <a:gd name="connsiteX2" fmla="*/ 10235 w 10235"/>
                  <a:gd name="connsiteY2" fmla="*/ 0 h 11441"/>
                  <a:gd name="connsiteX3" fmla="*/ 9303 w 10235"/>
                  <a:gd name="connsiteY3" fmla="*/ 7841 h 11441"/>
                  <a:gd name="connsiteX4" fmla="*/ 0 w 10235"/>
                  <a:gd name="connsiteY4" fmla="*/ 11441 h 11441"/>
                  <a:gd name="connsiteX0" fmla="*/ 0 w 10202"/>
                  <a:gd name="connsiteY0" fmla="*/ 11476 h 11476"/>
                  <a:gd name="connsiteX1" fmla="*/ 908 w 10202"/>
                  <a:gd name="connsiteY1" fmla="*/ 4006 h 11476"/>
                  <a:gd name="connsiteX2" fmla="*/ 10202 w 10202"/>
                  <a:gd name="connsiteY2" fmla="*/ 0 h 11476"/>
                  <a:gd name="connsiteX3" fmla="*/ 9270 w 10202"/>
                  <a:gd name="connsiteY3" fmla="*/ 7841 h 11476"/>
                  <a:gd name="connsiteX4" fmla="*/ 0 w 10202"/>
                  <a:gd name="connsiteY4" fmla="*/ 11476 h 11476"/>
                  <a:gd name="connsiteX0" fmla="*/ 0 w 10169"/>
                  <a:gd name="connsiteY0" fmla="*/ 11511 h 11511"/>
                  <a:gd name="connsiteX1" fmla="*/ 875 w 10169"/>
                  <a:gd name="connsiteY1" fmla="*/ 4006 h 11511"/>
                  <a:gd name="connsiteX2" fmla="*/ 10169 w 10169"/>
                  <a:gd name="connsiteY2" fmla="*/ 0 h 11511"/>
                  <a:gd name="connsiteX3" fmla="*/ 9237 w 10169"/>
                  <a:gd name="connsiteY3" fmla="*/ 7841 h 11511"/>
                  <a:gd name="connsiteX4" fmla="*/ 0 w 10169"/>
                  <a:gd name="connsiteY4" fmla="*/ 11511 h 11511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21 w 10153"/>
                  <a:gd name="connsiteY3" fmla="*/ 7841 h 11529"/>
                  <a:gd name="connsiteX4" fmla="*/ 0 w 10153"/>
                  <a:gd name="connsiteY4" fmla="*/ 11529 h 11529"/>
                  <a:gd name="connsiteX0" fmla="*/ 0 w 10153"/>
                  <a:gd name="connsiteY0" fmla="*/ 11529 h 11529"/>
                  <a:gd name="connsiteX1" fmla="*/ 859 w 10153"/>
                  <a:gd name="connsiteY1" fmla="*/ 4006 h 11529"/>
                  <a:gd name="connsiteX2" fmla="*/ 10153 w 10153"/>
                  <a:gd name="connsiteY2" fmla="*/ 0 h 11529"/>
                  <a:gd name="connsiteX3" fmla="*/ 9270 w 10153"/>
                  <a:gd name="connsiteY3" fmla="*/ 7894 h 11529"/>
                  <a:gd name="connsiteX4" fmla="*/ 0 w 10153"/>
                  <a:gd name="connsiteY4" fmla="*/ 11529 h 11529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270 w 10153"/>
                  <a:gd name="connsiteY3" fmla="*/ 7894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  <a:gd name="connsiteX0" fmla="*/ 0 w 10153"/>
                  <a:gd name="connsiteY0" fmla="*/ 11529 h 15160"/>
                  <a:gd name="connsiteX1" fmla="*/ 859 w 10153"/>
                  <a:gd name="connsiteY1" fmla="*/ 4006 h 15160"/>
                  <a:gd name="connsiteX2" fmla="*/ 10153 w 10153"/>
                  <a:gd name="connsiteY2" fmla="*/ 0 h 15160"/>
                  <a:gd name="connsiteX3" fmla="*/ 9192 w 10153"/>
                  <a:gd name="connsiteY3" fmla="*/ 7818 h 15160"/>
                  <a:gd name="connsiteX4" fmla="*/ 4208 w 10153"/>
                  <a:gd name="connsiteY4" fmla="*/ 15160 h 15160"/>
                  <a:gd name="connsiteX5" fmla="*/ 0 w 10153"/>
                  <a:gd name="connsiteY5" fmla="*/ 11529 h 1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53" h="15160">
                    <a:moveTo>
                      <a:pt x="0" y="11529"/>
                    </a:moveTo>
                    <a:cubicBezTo>
                      <a:pt x="286" y="9021"/>
                      <a:pt x="573" y="6514"/>
                      <a:pt x="859" y="4006"/>
                    </a:cubicBezTo>
                    <a:lnTo>
                      <a:pt x="10153" y="0"/>
                    </a:lnTo>
                    <a:lnTo>
                      <a:pt x="9192" y="7818"/>
                    </a:lnTo>
                    <a:cubicBezTo>
                      <a:pt x="7407" y="10552"/>
                      <a:pt x="5891" y="13060"/>
                      <a:pt x="4208" y="15160"/>
                    </a:cubicBezTo>
                    <a:lnTo>
                      <a:pt x="0" y="11529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8"/>
              <p:cNvSpPr/>
              <p:nvPr/>
            </p:nvSpPr>
            <p:spPr>
              <a:xfrm>
                <a:off x="6211514" y="5210784"/>
                <a:ext cx="440690" cy="701400"/>
              </a:xfrm>
              <a:custGeom>
                <a:avLst/>
                <a:gdLst>
                  <a:gd name="connsiteX0" fmla="*/ 0 w 434340"/>
                  <a:gd name="connsiteY0" fmla="*/ 0 h 466450"/>
                  <a:gd name="connsiteX1" fmla="*/ 434340 w 434340"/>
                  <a:gd name="connsiteY1" fmla="*/ 0 h 466450"/>
                  <a:gd name="connsiteX2" fmla="*/ 434340 w 434340"/>
                  <a:gd name="connsiteY2" fmla="*/ 466450 h 466450"/>
                  <a:gd name="connsiteX3" fmla="*/ 0 w 434340"/>
                  <a:gd name="connsiteY3" fmla="*/ 466450 h 466450"/>
                  <a:gd name="connsiteX4" fmla="*/ 0 w 434340"/>
                  <a:gd name="connsiteY4" fmla="*/ 0 h 466450"/>
                  <a:gd name="connsiteX0" fmla="*/ 0 w 434340"/>
                  <a:gd name="connsiteY0" fmla="*/ 234950 h 701400"/>
                  <a:gd name="connsiteX1" fmla="*/ 434340 w 434340"/>
                  <a:gd name="connsiteY1" fmla="*/ 0 h 701400"/>
                  <a:gd name="connsiteX2" fmla="*/ 434340 w 434340"/>
                  <a:gd name="connsiteY2" fmla="*/ 701400 h 701400"/>
                  <a:gd name="connsiteX3" fmla="*/ 0 w 434340"/>
                  <a:gd name="connsiteY3" fmla="*/ 701400 h 701400"/>
                  <a:gd name="connsiteX4" fmla="*/ 0 w 434340"/>
                  <a:gd name="connsiteY4" fmla="*/ 234950 h 701400"/>
                  <a:gd name="connsiteX0" fmla="*/ 0 w 440690"/>
                  <a:gd name="connsiteY0" fmla="*/ 234950 h 701400"/>
                  <a:gd name="connsiteX1" fmla="*/ 434340 w 440690"/>
                  <a:gd name="connsiteY1" fmla="*/ 0 h 701400"/>
                  <a:gd name="connsiteX2" fmla="*/ 440690 w 440690"/>
                  <a:gd name="connsiteY2" fmla="*/ 447400 h 701400"/>
                  <a:gd name="connsiteX3" fmla="*/ 0 w 440690"/>
                  <a:gd name="connsiteY3" fmla="*/ 701400 h 701400"/>
                  <a:gd name="connsiteX4" fmla="*/ 0 w 440690"/>
                  <a:gd name="connsiteY4" fmla="*/ 234950 h 70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690" h="701400">
                    <a:moveTo>
                      <a:pt x="0" y="234950"/>
                    </a:moveTo>
                    <a:lnTo>
                      <a:pt x="434340" y="0"/>
                    </a:lnTo>
                    <a:cubicBezTo>
                      <a:pt x="436457" y="149133"/>
                      <a:pt x="438573" y="298267"/>
                      <a:pt x="440690" y="447400"/>
                    </a:cubicBezTo>
                    <a:lnTo>
                      <a:pt x="0" y="701400"/>
                    </a:lnTo>
                    <a:lnTo>
                      <a:pt x="0" y="2349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10"/>
              <p:cNvSpPr/>
              <p:nvPr/>
            </p:nvSpPr>
            <p:spPr>
              <a:xfrm>
                <a:off x="4954877" y="4552090"/>
                <a:ext cx="1095757" cy="267159"/>
              </a:xfrm>
              <a:custGeom>
                <a:avLst/>
                <a:gdLst>
                  <a:gd name="connsiteX0" fmla="*/ 0 w 659988"/>
                  <a:gd name="connsiteY0" fmla="*/ 0 h 279066"/>
                  <a:gd name="connsiteX1" fmla="*/ 659988 w 659988"/>
                  <a:gd name="connsiteY1" fmla="*/ 0 h 279066"/>
                  <a:gd name="connsiteX2" fmla="*/ 659988 w 659988"/>
                  <a:gd name="connsiteY2" fmla="*/ 279066 h 279066"/>
                  <a:gd name="connsiteX3" fmla="*/ 0 w 659988"/>
                  <a:gd name="connsiteY3" fmla="*/ 279066 h 279066"/>
                  <a:gd name="connsiteX4" fmla="*/ 0 w 659988"/>
                  <a:gd name="connsiteY4" fmla="*/ 0 h 279066"/>
                  <a:gd name="connsiteX0" fmla="*/ 0 w 671894"/>
                  <a:gd name="connsiteY0" fmla="*/ 0 h 302878"/>
                  <a:gd name="connsiteX1" fmla="*/ 659988 w 671894"/>
                  <a:gd name="connsiteY1" fmla="*/ 0 h 302878"/>
                  <a:gd name="connsiteX2" fmla="*/ 671894 w 671894"/>
                  <a:gd name="connsiteY2" fmla="*/ 302878 h 302878"/>
                  <a:gd name="connsiteX3" fmla="*/ 0 w 671894"/>
                  <a:gd name="connsiteY3" fmla="*/ 279066 h 302878"/>
                  <a:gd name="connsiteX4" fmla="*/ 0 w 671894"/>
                  <a:gd name="connsiteY4" fmla="*/ 0 h 302878"/>
                  <a:gd name="connsiteX0" fmla="*/ 0 w 1095757"/>
                  <a:gd name="connsiteY0" fmla="*/ 0 h 302878"/>
                  <a:gd name="connsiteX1" fmla="*/ 1095757 w 1095757"/>
                  <a:gd name="connsiteY1" fmla="*/ 64294 h 302878"/>
                  <a:gd name="connsiteX2" fmla="*/ 671894 w 1095757"/>
                  <a:gd name="connsiteY2" fmla="*/ 302878 h 302878"/>
                  <a:gd name="connsiteX3" fmla="*/ 0 w 1095757"/>
                  <a:gd name="connsiteY3" fmla="*/ 279066 h 302878"/>
                  <a:gd name="connsiteX4" fmla="*/ 0 w 1095757"/>
                  <a:gd name="connsiteY4" fmla="*/ 0 h 302878"/>
                  <a:gd name="connsiteX0" fmla="*/ 457200 w 1095757"/>
                  <a:gd name="connsiteY0" fmla="*/ 64293 h 238584"/>
                  <a:gd name="connsiteX1" fmla="*/ 1095757 w 1095757"/>
                  <a:gd name="connsiteY1" fmla="*/ 0 h 238584"/>
                  <a:gd name="connsiteX2" fmla="*/ 671894 w 1095757"/>
                  <a:gd name="connsiteY2" fmla="*/ 238584 h 238584"/>
                  <a:gd name="connsiteX3" fmla="*/ 0 w 1095757"/>
                  <a:gd name="connsiteY3" fmla="*/ 214772 h 238584"/>
                  <a:gd name="connsiteX4" fmla="*/ 457200 w 1095757"/>
                  <a:gd name="connsiteY4" fmla="*/ 64293 h 238584"/>
                  <a:gd name="connsiteX0" fmla="*/ 421481 w 1095757"/>
                  <a:gd name="connsiteY0" fmla="*/ 0 h 252872"/>
                  <a:gd name="connsiteX1" fmla="*/ 1095757 w 1095757"/>
                  <a:gd name="connsiteY1" fmla="*/ 14288 h 252872"/>
                  <a:gd name="connsiteX2" fmla="*/ 671894 w 1095757"/>
                  <a:gd name="connsiteY2" fmla="*/ 252872 h 252872"/>
                  <a:gd name="connsiteX3" fmla="*/ 0 w 1095757"/>
                  <a:gd name="connsiteY3" fmla="*/ 229060 h 252872"/>
                  <a:gd name="connsiteX4" fmla="*/ 421481 w 1095757"/>
                  <a:gd name="connsiteY4" fmla="*/ 0 h 252872"/>
                  <a:gd name="connsiteX0" fmla="*/ 423862 w 1095757"/>
                  <a:gd name="connsiteY0" fmla="*/ 0 h 257634"/>
                  <a:gd name="connsiteX1" fmla="*/ 1095757 w 1095757"/>
                  <a:gd name="connsiteY1" fmla="*/ 19050 h 257634"/>
                  <a:gd name="connsiteX2" fmla="*/ 671894 w 1095757"/>
                  <a:gd name="connsiteY2" fmla="*/ 257634 h 257634"/>
                  <a:gd name="connsiteX3" fmla="*/ 0 w 1095757"/>
                  <a:gd name="connsiteY3" fmla="*/ 233822 h 257634"/>
                  <a:gd name="connsiteX4" fmla="*/ 423862 w 1095757"/>
                  <a:gd name="connsiteY4" fmla="*/ 0 h 257634"/>
                  <a:gd name="connsiteX0" fmla="*/ 431006 w 1095757"/>
                  <a:gd name="connsiteY0" fmla="*/ 0 h 267159"/>
                  <a:gd name="connsiteX1" fmla="*/ 1095757 w 1095757"/>
                  <a:gd name="connsiteY1" fmla="*/ 28575 h 267159"/>
                  <a:gd name="connsiteX2" fmla="*/ 671894 w 1095757"/>
                  <a:gd name="connsiteY2" fmla="*/ 267159 h 267159"/>
                  <a:gd name="connsiteX3" fmla="*/ 0 w 1095757"/>
                  <a:gd name="connsiteY3" fmla="*/ 243347 h 267159"/>
                  <a:gd name="connsiteX4" fmla="*/ 431006 w 1095757"/>
                  <a:gd name="connsiteY4" fmla="*/ 0 h 267159"/>
                  <a:gd name="connsiteX0" fmla="*/ 431006 w 1095757"/>
                  <a:gd name="connsiteY0" fmla="*/ 0 h 267159"/>
                  <a:gd name="connsiteX1" fmla="*/ 1095757 w 1095757"/>
                  <a:gd name="connsiteY1" fmla="*/ 26194 h 267159"/>
                  <a:gd name="connsiteX2" fmla="*/ 671894 w 1095757"/>
                  <a:gd name="connsiteY2" fmla="*/ 267159 h 267159"/>
                  <a:gd name="connsiteX3" fmla="*/ 0 w 1095757"/>
                  <a:gd name="connsiteY3" fmla="*/ 243347 h 267159"/>
                  <a:gd name="connsiteX4" fmla="*/ 431006 w 1095757"/>
                  <a:gd name="connsiteY4" fmla="*/ 0 h 267159"/>
                  <a:gd name="connsiteX0" fmla="*/ 423862 w 1095757"/>
                  <a:gd name="connsiteY0" fmla="*/ 0 h 267159"/>
                  <a:gd name="connsiteX1" fmla="*/ 1095757 w 1095757"/>
                  <a:gd name="connsiteY1" fmla="*/ 26194 h 267159"/>
                  <a:gd name="connsiteX2" fmla="*/ 671894 w 1095757"/>
                  <a:gd name="connsiteY2" fmla="*/ 267159 h 267159"/>
                  <a:gd name="connsiteX3" fmla="*/ 0 w 1095757"/>
                  <a:gd name="connsiteY3" fmla="*/ 243347 h 267159"/>
                  <a:gd name="connsiteX4" fmla="*/ 423862 w 1095757"/>
                  <a:gd name="connsiteY4" fmla="*/ 0 h 26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757" h="267159">
                    <a:moveTo>
                      <a:pt x="423862" y="0"/>
                    </a:moveTo>
                    <a:lnTo>
                      <a:pt x="1095757" y="26194"/>
                    </a:lnTo>
                    <a:lnTo>
                      <a:pt x="671894" y="267159"/>
                    </a:lnTo>
                    <a:lnTo>
                      <a:pt x="0" y="243347"/>
                    </a:lnTo>
                    <a:lnTo>
                      <a:pt x="423862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11"/>
              <p:cNvSpPr/>
              <p:nvPr/>
            </p:nvSpPr>
            <p:spPr>
              <a:xfrm>
                <a:off x="5048699" y="4938005"/>
                <a:ext cx="1025948" cy="889943"/>
              </a:xfrm>
              <a:custGeom>
                <a:avLst/>
                <a:gdLst>
                  <a:gd name="connsiteX0" fmla="*/ 0 w 944880"/>
                  <a:gd name="connsiteY0" fmla="*/ 0 h 530375"/>
                  <a:gd name="connsiteX1" fmla="*/ 944880 w 944880"/>
                  <a:gd name="connsiteY1" fmla="*/ 0 h 530375"/>
                  <a:gd name="connsiteX2" fmla="*/ 944880 w 944880"/>
                  <a:gd name="connsiteY2" fmla="*/ 530375 h 530375"/>
                  <a:gd name="connsiteX3" fmla="*/ 0 w 944880"/>
                  <a:gd name="connsiteY3" fmla="*/ 530375 h 530375"/>
                  <a:gd name="connsiteX4" fmla="*/ 0 w 944880"/>
                  <a:gd name="connsiteY4" fmla="*/ 0 h 530375"/>
                  <a:gd name="connsiteX0" fmla="*/ 21431 w 944880"/>
                  <a:gd name="connsiteY0" fmla="*/ 0 h 849462"/>
                  <a:gd name="connsiteX1" fmla="*/ 944880 w 944880"/>
                  <a:gd name="connsiteY1" fmla="*/ 319087 h 849462"/>
                  <a:gd name="connsiteX2" fmla="*/ 944880 w 944880"/>
                  <a:gd name="connsiteY2" fmla="*/ 849462 h 849462"/>
                  <a:gd name="connsiteX3" fmla="*/ 0 w 944880"/>
                  <a:gd name="connsiteY3" fmla="*/ 849462 h 849462"/>
                  <a:gd name="connsiteX4" fmla="*/ 21431 w 944880"/>
                  <a:gd name="connsiteY4" fmla="*/ 0 h 849462"/>
                  <a:gd name="connsiteX0" fmla="*/ 21431 w 1035367"/>
                  <a:gd name="connsiteY0" fmla="*/ 0 h 849462"/>
                  <a:gd name="connsiteX1" fmla="*/ 1035367 w 1035367"/>
                  <a:gd name="connsiteY1" fmla="*/ 523875 h 849462"/>
                  <a:gd name="connsiteX2" fmla="*/ 944880 w 1035367"/>
                  <a:gd name="connsiteY2" fmla="*/ 849462 h 849462"/>
                  <a:gd name="connsiteX3" fmla="*/ 0 w 1035367"/>
                  <a:gd name="connsiteY3" fmla="*/ 849462 h 849462"/>
                  <a:gd name="connsiteX4" fmla="*/ 21431 w 1035367"/>
                  <a:gd name="connsiteY4" fmla="*/ 0 h 849462"/>
                  <a:gd name="connsiteX0" fmla="*/ 21431 w 1037748"/>
                  <a:gd name="connsiteY0" fmla="*/ 0 h 882799"/>
                  <a:gd name="connsiteX1" fmla="*/ 1035367 w 1037748"/>
                  <a:gd name="connsiteY1" fmla="*/ 523875 h 882799"/>
                  <a:gd name="connsiteX2" fmla="*/ 1037748 w 1037748"/>
                  <a:gd name="connsiteY2" fmla="*/ 882799 h 882799"/>
                  <a:gd name="connsiteX3" fmla="*/ 0 w 1037748"/>
                  <a:gd name="connsiteY3" fmla="*/ 849462 h 882799"/>
                  <a:gd name="connsiteX4" fmla="*/ 21431 w 1037748"/>
                  <a:gd name="connsiteY4" fmla="*/ 0 h 882799"/>
                  <a:gd name="connsiteX0" fmla="*/ 4763 w 1021080"/>
                  <a:gd name="connsiteY0" fmla="*/ 0 h 882799"/>
                  <a:gd name="connsiteX1" fmla="*/ 1018699 w 1021080"/>
                  <a:gd name="connsiteY1" fmla="*/ 523875 h 882799"/>
                  <a:gd name="connsiteX2" fmla="*/ 1021080 w 1021080"/>
                  <a:gd name="connsiteY2" fmla="*/ 882799 h 882799"/>
                  <a:gd name="connsiteX3" fmla="*/ 0 w 1021080"/>
                  <a:gd name="connsiteY3" fmla="*/ 347018 h 882799"/>
                  <a:gd name="connsiteX4" fmla="*/ 4763 w 1021080"/>
                  <a:gd name="connsiteY4" fmla="*/ 0 h 882799"/>
                  <a:gd name="connsiteX0" fmla="*/ 4763 w 1023461"/>
                  <a:gd name="connsiteY0" fmla="*/ 0 h 889943"/>
                  <a:gd name="connsiteX1" fmla="*/ 1018699 w 1023461"/>
                  <a:gd name="connsiteY1" fmla="*/ 523875 h 889943"/>
                  <a:gd name="connsiteX2" fmla="*/ 1023461 w 1023461"/>
                  <a:gd name="connsiteY2" fmla="*/ 889943 h 889943"/>
                  <a:gd name="connsiteX3" fmla="*/ 0 w 1023461"/>
                  <a:gd name="connsiteY3" fmla="*/ 347018 h 889943"/>
                  <a:gd name="connsiteX4" fmla="*/ 4763 w 1023461"/>
                  <a:gd name="connsiteY4" fmla="*/ 0 h 889943"/>
                  <a:gd name="connsiteX0" fmla="*/ 4763 w 1025948"/>
                  <a:gd name="connsiteY0" fmla="*/ 0 h 889943"/>
                  <a:gd name="connsiteX1" fmla="*/ 1025843 w 1025948"/>
                  <a:gd name="connsiteY1" fmla="*/ 531018 h 889943"/>
                  <a:gd name="connsiteX2" fmla="*/ 1023461 w 1025948"/>
                  <a:gd name="connsiteY2" fmla="*/ 889943 h 889943"/>
                  <a:gd name="connsiteX3" fmla="*/ 0 w 1025948"/>
                  <a:gd name="connsiteY3" fmla="*/ 347018 h 889943"/>
                  <a:gd name="connsiteX4" fmla="*/ 4763 w 1025948"/>
                  <a:gd name="connsiteY4" fmla="*/ 0 h 88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5948" h="889943">
                    <a:moveTo>
                      <a:pt x="4763" y="0"/>
                    </a:moveTo>
                    <a:lnTo>
                      <a:pt x="1025843" y="531018"/>
                    </a:lnTo>
                    <a:cubicBezTo>
                      <a:pt x="1026637" y="650659"/>
                      <a:pt x="1022667" y="770302"/>
                      <a:pt x="1023461" y="889943"/>
                    </a:cubicBezTo>
                    <a:lnTo>
                      <a:pt x="0" y="347018"/>
                    </a:lnTo>
                    <a:cubicBezTo>
                      <a:pt x="1588" y="231345"/>
                      <a:pt x="3175" y="115673"/>
                      <a:pt x="47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5048699" y="4983490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048699" y="5135891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048699" y="5033909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048699" y="5082412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048699" y="5188953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048699" y="5241399"/>
                <a:ext cx="1021080" cy="531018"/>
              </a:xfrm>
              <a:prstGeom prst="line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Rectangle 103"/>
            <p:cNvSpPr/>
            <p:nvPr/>
          </p:nvSpPr>
          <p:spPr>
            <a:xfrm>
              <a:off x="3516970" y="5751530"/>
              <a:ext cx="1841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dirty="0" smtClean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Warehouse</a:t>
              </a:r>
              <a:endPara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</p:spTree>
    <p:extLst>
      <p:ext uri="{BB962C8B-B14F-4D97-AF65-F5344CB8AC3E}">
        <p14:creationId xmlns:p14="http://schemas.microsoft.com/office/powerpoint/2010/main" val="284909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7" grpId="0" animBg="1"/>
      <p:bldP spid="19" grpId="0" animBg="1"/>
      <p:bldP spid="20" grpId="0"/>
      <p:bldP spid="21" grpId="0"/>
      <p:bldP spid="22" grpId="0"/>
      <p:bldP spid="25" grpId="0"/>
      <p:bldP spid="26" grpId="0"/>
      <p:bldP spid="27" grpId="0"/>
      <p:bldP spid="12" grpId="0"/>
      <p:bldP spid="18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C++ Drink Up 2019. Know You Hardware: CPU Memory Hierarchy. Alexander Titov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43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5" name="Explosion 2 4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78535" y="2874483"/>
            <a:ext cx="776178" cy="776178"/>
            <a:chOff x="8116848" y="1256790"/>
            <a:chExt cx="776178" cy="776178"/>
          </a:xfrm>
        </p:grpSpPr>
        <p:sp>
          <p:nvSpPr>
            <p:cNvPr id="49" name="Explosion 2 4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05724" y="2874483"/>
            <a:ext cx="776178" cy="776178"/>
            <a:chOff x="8116848" y="1256790"/>
            <a:chExt cx="776178" cy="776178"/>
          </a:xfrm>
        </p:grpSpPr>
        <p:sp>
          <p:nvSpPr>
            <p:cNvPr id="52" name="Explosion 2 5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3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72 2.22222E-6 L -0.25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3.7037E-6 L -0.44023 3.703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24 3.7037E-6 L -0.61211 3.7037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6703</TotalTime>
  <Words>1868</Words>
  <Application>Microsoft Office PowerPoint</Application>
  <PresentationFormat>Widescreen</PresentationFormat>
  <Paragraphs>520</Paragraphs>
  <Slides>31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Consolas</vt:lpstr>
      <vt:lpstr>Calibri</vt:lpstr>
      <vt:lpstr>Roboto</vt:lpstr>
      <vt:lpstr>Roboto Black</vt:lpstr>
      <vt:lpstr>Calibri Light</vt:lpstr>
      <vt:lpstr>Arial</vt:lpstr>
      <vt:lpstr>Office Theme</vt:lpstr>
      <vt:lpstr>Know Your Hardware: CPU Memory Hierarchy</vt:lpstr>
      <vt:lpstr>About me</vt:lpstr>
      <vt:lpstr>How CPU Works?</vt:lpstr>
      <vt:lpstr>How CPU Works?</vt:lpstr>
      <vt:lpstr>Is Outside Memory Fast?</vt:lpstr>
      <vt:lpstr>Is Outside Memory Fast?</vt:lpstr>
      <vt:lpstr>Cache Hierarchy in Real Life</vt:lpstr>
      <vt:lpstr>Cache Hierarchy</vt:lpstr>
      <vt:lpstr>Cache Hierarchy In Action</vt:lpstr>
      <vt:lpstr>Cache Hierarchy In Action</vt:lpstr>
      <vt:lpstr>Experiment: Defining Cache Hierarchy</vt:lpstr>
      <vt:lpstr>Experiment: Defining Cache Hierarchy</vt:lpstr>
      <vt:lpstr>Cache Hierarchy</vt:lpstr>
      <vt:lpstr>Cache Hierarchy</vt:lpstr>
      <vt:lpstr>Cache Hierarchy in Multi-Core CPU</vt:lpstr>
      <vt:lpstr>Experiment: Single-Core vs. Multi-Core</vt:lpstr>
      <vt:lpstr>Experiment: Sparse Access Pattern</vt:lpstr>
      <vt:lpstr>Experiment: Sparse Access Pattern</vt:lpstr>
      <vt:lpstr>Cache Structure</vt:lpstr>
      <vt:lpstr>Cache Structure</vt:lpstr>
      <vt:lpstr>What is going on with sparse patterns? </vt:lpstr>
      <vt:lpstr>Performance Optimizations</vt:lpstr>
      <vt:lpstr>Tip: Divide and Conquer</vt:lpstr>
      <vt:lpstr>Tip: Divide and Conquer</vt:lpstr>
      <vt:lpstr>Tip: Split Warm and Cold Data</vt:lpstr>
      <vt:lpstr>Tip: Split Warm and Cold Data</vt:lpstr>
      <vt:lpstr>Tip: Dense Data Packing</vt:lpstr>
      <vt:lpstr>Pitfall: Split Atomic</vt:lpstr>
      <vt:lpstr>Pitfall: False Line Sharing </vt:lpstr>
      <vt:lpstr>What Next?</vt:lpstr>
      <vt:lpstr>Many thanks!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Your Hardware - CPU Memory Hierarchy -- Alexander Titov </dc:title>
  <dc:creator>Alexander Titov</dc:creator>
  <cp:keywords>CTPClassification=CTP_NT</cp:keywords>
  <cp:lastModifiedBy>Titov, Alexandr</cp:lastModifiedBy>
  <cp:revision>467</cp:revision>
  <dcterms:created xsi:type="dcterms:W3CDTF">2018-10-31T13:40:31Z</dcterms:created>
  <dcterms:modified xsi:type="dcterms:W3CDTF">2019-03-24T11:46:59Z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42ab261a-d8bb-4a5c-bd21-27fe15772ac5</vt:lpwstr>
  </property>
  <property fmtid="{D5CDD505-2E9C-101B-9397-08002B2CF9AE}" pid="3" name="CTP_TimeStamp">
    <vt:lpwstr>2019-03-24 11:46:49Z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